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7"/>
  </p:notesMasterIdLst>
  <p:sldIdLst>
    <p:sldId id="409" r:id="rId2"/>
    <p:sldId id="600" r:id="rId3"/>
    <p:sldId id="257" r:id="rId4"/>
    <p:sldId id="537" r:id="rId5"/>
    <p:sldId id="589" r:id="rId6"/>
    <p:sldId id="590" r:id="rId7"/>
    <p:sldId id="540" r:id="rId8"/>
    <p:sldId id="539" r:id="rId9"/>
    <p:sldId id="612" r:id="rId10"/>
    <p:sldId id="591" r:id="rId11"/>
    <p:sldId id="592" r:id="rId12"/>
    <p:sldId id="613" r:id="rId13"/>
    <p:sldId id="534" r:id="rId14"/>
    <p:sldId id="541" r:id="rId15"/>
    <p:sldId id="545" r:id="rId16"/>
    <p:sldId id="609" r:id="rId17"/>
    <p:sldId id="543" r:id="rId18"/>
    <p:sldId id="610" r:id="rId19"/>
    <p:sldId id="611" r:id="rId20"/>
    <p:sldId id="601" r:id="rId21"/>
    <p:sldId id="602" r:id="rId22"/>
    <p:sldId id="603" r:id="rId23"/>
    <p:sldId id="547" r:id="rId24"/>
    <p:sldId id="486" r:id="rId25"/>
    <p:sldId id="551" r:id="rId26"/>
    <p:sldId id="553" r:id="rId27"/>
    <p:sldId id="554" r:id="rId28"/>
    <p:sldId id="555" r:id="rId29"/>
    <p:sldId id="542" r:id="rId30"/>
    <p:sldId id="558" r:id="rId31"/>
    <p:sldId id="559" r:id="rId32"/>
    <p:sldId id="593" r:id="rId33"/>
    <p:sldId id="570" r:id="rId34"/>
    <p:sldId id="563" r:id="rId35"/>
    <p:sldId id="571" r:id="rId36"/>
    <p:sldId id="604" r:id="rId37"/>
    <p:sldId id="605" r:id="rId38"/>
    <p:sldId id="606" r:id="rId39"/>
    <p:sldId id="621" r:id="rId40"/>
    <p:sldId id="607" r:id="rId41"/>
    <p:sldId id="608" r:id="rId42"/>
    <p:sldId id="617" r:id="rId43"/>
    <p:sldId id="618" r:id="rId44"/>
    <p:sldId id="619" r:id="rId45"/>
    <p:sldId id="535" r:id="rId46"/>
    <p:sldId id="574" r:id="rId47"/>
    <p:sldId id="575" r:id="rId48"/>
    <p:sldId id="576" r:id="rId49"/>
    <p:sldId id="573" r:id="rId50"/>
    <p:sldId id="577" r:id="rId51"/>
    <p:sldId id="594" r:id="rId52"/>
    <p:sldId id="596" r:id="rId53"/>
    <p:sldId id="597" r:id="rId54"/>
    <p:sldId id="598" r:id="rId55"/>
    <p:sldId id="599" r:id="rId56"/>
    <p:sldId id="578" r:id="rId57"/>
    <p:sldId id="614" r:id="rId58"/>
    <p:sldId id="579" r:id="rId59"/>
    <p:sldId id="580" r:id="rId60"/>
    <p:sldId id="616" r:id="rId61"/>
    <p:sldId id="620" r:id="rId62"/>
    <p:sldId id="483" r:id="rId63"/>
    <p:sldId id="287" r:id="rId64"/>
    <p:sldId id="284" r:id="rId65"/>
    <p:sldId id="288" r:id="rId6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009BAF"/>
    <a:srgbClr val="0D3240"/>
    <a:srgbClr val="CDDDF7"/>
    <a:srgbClr val="FCD4D9"/>
    <a:srgbClr val="FBBBC3"/>
    <a:srgbClr val="D85C90"/>
    <a:srgbClr val="FB9815"/>
    <a:srgbClr val="FAAD15"/>
    <a:srgbClr val="FE9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70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50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CD30-4B72-DFCA-8C7E-F69D7143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92B555-4CDC-57C2-7E4B-FC89C6EBC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5E17701-DBA3-F587-9AFD-F6E9A3B50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EA4CF9-C80F-F4D3-6B55-AEC2688469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15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7839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975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Laravel – Vistas – Controladores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Daniel Correa (@danielgarax)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Controladores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0C461720-F3B3-7D20-A55A-C975E7A4046B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6E9A07F1-B0A3-354E-E768-2E6A66CD61BE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63EA100-B284-CC63-3FD7-1C7222C4FE6C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AAFD1F22-7187-D826-984B-8470D50A33EE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A1FCF247-A02A-2500-6F5D-486E15B2F206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DC6FA463-1842-BCE3-1ADE-CEE3CB45DCD9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Controladores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993C97AD-2FF9-688D-BA7B-212EF19B2FA4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97E9BB50-F2A9-8912-1461-DBCC2141929B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1805C725-D0A9-1259-CC20-273CE9E6EE7B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02D98ED8-ED68-D536-CA87-EFE8410F7DCD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108B8BBB-CA8C-72B1-537A-810E189E3467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AFA54A26-A892-B2AA-D7A6-DED6ABC6DC61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90DE326B-67A5-59E5-6EDF-E32B6B1D9C1D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43AAF005-4A58-D98D-90EC-3AB65E2C9F6B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Controladores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8C6ED904-56C1-2125-2284-773FAF6AF621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F27C0BDA-1B0C-5260-C3E6-FC5A98DC919D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Google Shape;44;p33">
            <a:extLst>
              <a:ext uri="{FF2B5EF4-FFF2-40B4-BE49-F238E27FC236}">
                <a16:creationId xmlns:a16="http://schemas.microsoft.com/office/drawing/2014/main" id="{E388BC25-9D97-E9AB-FFA5-1649852A57BE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33">
            <a:extLst>
              <a:ext uri="{FF2B5EF4-FFF2-40B4-BE49-F238E27FC236}">
                <a16:creationId xmlns:a16="http://schemas.microsoft.com/office/drawing/2014/main" id="{65F8509E-7183-B6E5-12D7-A8EED2201252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70D737B6-F64F-ED93-4849-53AFCC6A4FE9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3;p33">
            <a:extLst>
              <a:ext uri="{FF2B5EF4-FFF2-40B4-BE49-F238E27FC236}">
                <a16:creationId xmlns:a16="http://schemas.microsoft.com/office/drawing/2014/main" id="{8E24A59B-E23F-0313-34C6-0CBFD256BD9D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5;p33">
            <a:extLst>
              <a:ext uri="{FF2B5EF4-FFF2-40B4-BE49-F238E27FC236}">
                <a16:creationId xmlns:a16="http://schemas.microsoft.com/office/drawing/2014/main" id="{F4C4E1EF-5E08-EA90-E6BE-6B6407026E24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1F540F43-5B21-9BFB-F137-9AC2718F8EE4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Controladores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8;p33">
            <a:extLst>
              <a:ext uri="{FF2B5EF4-FFF2-40B4-BE49-F238E27FC236}">
                <a16:creationId xmlns:a16="http://schemas.microsoft.com/office/drawing/2014/main" id="{EA3FEBE6-ADCC-58AD-EB17-01D0CDA9E584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7;p33">
            <a:extLst>
              <a:ext uri="{FF2B5EF4-FFF2-40B4-BE49-F238E27FC236}">
                <a16:creationId xmlns:a16="http://schemas.microsoft.com/office/drawing/2014/main" id="{82015BF8-327F-D0B4-84C2-83662377EF0C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djangoproject.com/en/dev/internals/contributing/writing-code/coding-style/" TargetMode="Externa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eeksforgeeks.org/boolean-operators-django-template-tags/" TargetMode="External"/><Relationship Id="rId13" Type="http://schemas.openxmlformats.org/officeDocument/2006/relationships/hyperlink" Target="https://www.geeksforgeeks.org/url-django-template-tags/" TargetMode="External"/><Relationship Id="rId3" Type="http://schemas.openxmlformats.org/officeDocument/2006/relationships/hyperlink" Target="https://www.geeksforgeeks.org/cycle-django-template-tags/" TargetMode="External"/><Relationship Id="rId7" Type="http://schemas.openxmlformats.org/officeDocument/2006/relationships/hyperlink" Target="https://www.geeksforgeeks.org/for-empty-loop-django-template-tags/" TargetMode="External"/><Relationship Id="rId12" Type="http://schemas.openxmlformats.org/officeDocument/2006/relationships/hyperlink" Target="https://www.geeksforgeeks.org/now-django-template-tags/" TargetMode="External"/><Relationship Id="rId2" Type="http://schemas.openxmlformats.org/officeDocument/2006/relationships/hyperlink" Target="https://www.geeksforgeeks.org/comment-django-template-tag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eksforgeeks.org/for-loop-django-template-tags/" TargetMode="External"/><Relationship Id="rId11" Type="http://schemas.openxmlformats.org/officeDocument/2006/relationships/hyperlink" Target="https://www.geeksforgeeks.org/lorem-django-template-tags/" TargetMode="External"/><Relationship Id="rId5" Type="http://schemas.openxmlformats.org/officeDocument/2006/relationships/hyperlink" Target="https://www.geeksforgeeks.org/if-django-template-tags/" TargetMode="External"/><Relationship Id="rId10" Type="http://schemas.openxmlformats.org/officeDocument/2006/relationships/hyperlink" Target="https://geeksforgeeks.org/include-django-template-tags/" TargetMode="External"/><Relationship Id="rId4" Type="http://schemas.openxmlformats.org/officeDocument/2006/relationships/hyperlink" Target="https://www.geeksforgeeks.org/extends-django-template-tags/" TargetMode="External"/><Relationship Id="rId9" Type="http://schemas.openxmlformats.org/officeDocument/2006/relationships/hyperlink" Target="https://geeksforgeeks.org/firstof-django-template-tags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django-template-filters/#default" TargetMode="External"/><Relationship Id="rId13" Type="http://schemas.openxmlformats.org/officeDocument/2006/relationships/hyperlink" Target="https://www.geeksforgeeks.org/django-template-filters/#-1,-1,FIRST" TargetMode="External"/><Relationship Id="rId18" Type="http://schemas.openxmlformats.org/officeDocument/2006/relationships/hyperlink" Target="https://www.geeksforgeeks.org/django-template-filters/#lower" TargetMode="External"/><Relationship Id="rId26" Type="http://schemas.openxmlformats.org/officeDocument/2006/relationships/hyperlink" Target="https://www.geeksforgeeks.org/django-template-filters/#unordered_list" TargetMode="External"/><Relationship Id="rId3" Type="http://schemas.openxmlformats.org/officeDocument/2006/relationships/hyperlink" Target="https://www.geeksforgeeks.org/django-template-filters/#addslashes" TargetMode="External"/><Relationship Id="rId21" Type="http://schemas.openxmlformats.org/officeDocument/2006/relationships/hyperlink" Target="https://www.geeksforgeeks.org/django-template-filters/#slice" TargetMode="External"/><Relationship Id="rId7" Type="http://schemas.openxmlformats.org/officeDocument/2006/relationships/hyperlink" Target="https://www.geeksforgeeks.org/django-template-filters/#date" TargetMode="External"/><Relationship Id="rId12" Type="http://schemas.openxmlformats.org/officeDocument/2006/relationships/hyperlink" Target="https://www.geeksforgeeks.org/django-template-filters/#filesizeformat" TargetMode="External"/><Relationship Id="rId17" Type="http://schemas.openxmlformats.org/officeDocument/2006/relationships/hyperlink" Target="https://www.geeksforgeeks.org/django-template-filters/#linenumbers" TargetMode="External"/><Relationship Id="rId25" Type="http://schemas.openxmlformats.org/officeDocument/2006/relationships/hyperlink" Target="https://www.geeksforgeeks.org/django-template-filters/#title" TargetMode="External"/><Relationship Id="rId2" Type="http://schemas.openxmlformats.org/officeDocument/2006/relationships/hyperlink" Target="https://www.geeksforgeeks.org/django-template-filters/#add" TargetMode="External"/><Relationship Id="rId16" Type="http://schemas.openxmlformats.org/officeDocument/2006/relationships/hyperlink" Target="https://www.geeksforgeeks.org/django-template-filters/#length" TargetMode="External"/><Relationship Id="rId20" Type="http://schemas.openxmlformats.org/officeDocument/2006/relationships/hyperlink" Target="https://www.geeksforgeeks.org/django-template-filters/#rando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eksforgeeks.org/django-template-filters/#cut" TargetMode="External"/><Relationship Id="rId11" Type="http://schemas.openxmlformats.org/officeDocument/2006/relationships/hyperlink" Target="https://www.geeksforgeeks.org/django-template-filters/#escape" TargetMode="External"/><Relationship Id="rId24" Type="http://schemas.openxmlformats.org/officeDocument/2006/relationships/hyperlink" Target="https://www.geeksforgeeks.org/django-template-filters/#timesince" TargetMode="External"/><Relationship Id="rId5" Type="http://schemas.openxmlformats.org/officeDocument/2006/relationships/hyperlink" Target="https://www.geeksforgeeks.org/django-template-filters/#center" TargetMode="External"/><Relationship Id="rId15" Type="http://schemas.openxmlformats.org/officeDocument/2006/relationships/hyperlink" Target="https://www.geeksforgeeks.org/django-template-filters/#-1,-1,LAST" TargetMode="External"/><Relationship Id="rId23" Type="http://schemas.openxmlformats.org/officeDocument/2006/relationships/hyperlink" Target="https://www.geeksforgeeks.org/django-template-filters/#time" TargetMode="External"/><Relationship Id="rId28" Type="http://schemas.openxmlformats.org/officeDocument/2006/relationships/hyperlink" Target="https://www.geeksforgeeks.org/django-template-filters/#wordcount" TargetMode="External"/><Relationship Id="rId10" Type="http://schemas.openxmlformats.org/officeDocument/2006/relationships/hyperlink" Target="https://www.geeksforgeeks.org/django-template-filters/#divisibleby" TargetMode="External"/><Relationship Id="rId19" Type="http://schemas.openxmlformats.org/officeDocument/2006/relationships/hyperlink" Target="https://www.geeksforgeeks.org/django-template-filters/#make_list" TargetMode="External"/><Relationship Id="rId4" Type="http://schemas.openxmlformats.org/officeDocument/2006/relationships/hyperlink" Target="https://www.geeksforgeeks.org/django-template-filters/#capfirst" TargetMode="External"/><Relationship Id="rId9" Type="http://schemas.openxmlformats.org/officeDocument/2006/relationships/hyperlink" Target="https://www.geeksforgeeks.org/django-template-filters/#dictsort" TargetMode="External"/><Relationship Id="rId14" Type="http://schemas.openxmlformats.org/officeDocument/2006/relationships/hyperlink" Target="https://www.geeksforgeeks.org/django-template-filters/#join" TargetMode="External"/><Relationship Id="rId22" Type="http://schemas.openxmlformats.org/officeDocument/2006/relationships/hyperlink" Target="https://www.geeksforgeeks.org/django-template-filters/#slugify" TargetMode="External"/><Relationship Id="rId27" Type="http://schemas.openxmlformats.org/officeDocument/2006/relationships/hyperlink" Target="https://www.geeksforgeeks.org/django-template-filters/#upper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E0414-001A-6DD5-FA5A-10CFD5FF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Nicolás Ramírez Vélez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EC67C45-4801-32A9-E27D-E6AA800AE368}"/>
              </a:ext>
            </a:extLst>
          </p:cNvPr>
          <p:cNvSpPr/>
          <p:nvPr/>
        </p:nvSpPr>
        <p:spPr>
          <a:xfrm>
            <a:off x="6351752" y="2234881"/>
            <a:ext cx="5840248" cy="1526628"/>
          </a:xfrm>
          <a:prstGeom prst="roundRect">
            <a:avLst/>
          </a:prstGeom>
          <a:solidFill>
            <a:srgbClr val="0F2D3E"/>
          </a:solidFill>
          <a:ln>
            <a:solidFill>
              <a:srgbClr val="0F2D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800" b="1" dirty="0"/>
              <a:t>Django – Vista - Controlador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41B68-14E8-40B7-FAAA-77601656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– MVC - IV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FFA26-DB22-0204-6105-17AD21D4C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1C09A4-7801-B207-8D7C-7C11360EB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52" y="1095808"/>
            <a:ext cx="7052099" cy="52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F8C64D0-1A8C-DABC-B0C9-633E3C83CDAF}"/>
              </a:ext>
            </a:extLst>
          </p:cNvPr>
          <p:cNvSpPr/>
          <p:nvPr/>
        </p:nvSpPr>
        <p:spPr>
          <a:xfrm>
            <a:off x="8984881" y="3335482"/>
            <a:ext cx="3200401" cy="133003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Para diferencia el View de MVC del de MVT escribiremos el segundo con “V” mayúscula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C7B008F-9F97-98AA-BEDA-B8EEC165C94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4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41B68-14E8-40B7-FAAA-77601656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– MVC -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FFA26-DB22-0204-6105-17AD21D4C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90A38A3-3B9F-DC49-A9C7-1752429F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91" y="1582405"/>
            <a:ext cx="8977745" cy="471331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76B2544-99F2-F98D-F3E8-0C8D2E71EF2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5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41B68-14E8-40B7-FAAA-77601656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– MVC - VI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FFA26-DB22-0204-6105-17AD21D4C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6B2544-99F2-F98D-F3E8-0C8D2E71EF2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A90E91-5950-604F-D652-F28657E6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013" y="1231103"/>
            <a:ext cx="4999150" cy="52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5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Django</a:t>
            </a:r>
          </a:p>
          <a:p>
            <a:pPr marL="457200" indent="-457200">
              <a:buSzPct val="100000"/>
            </a:pPr>
            <a:r>
              <a:rPr lang="es-CO" b="1" dirty="0"/>
              <a:t>Rutas</a:t>
            </a:r>
          </a:p>
          <a:p>
            <a:pPr marL="457200" indent="-457200">
              <a:buSzPct val="100000"/>
            </a:pPr>
            <a:r>
              <a:rPr lang="es-CO" dirty="0"/>
              <a:t>Controladores</a:t>
            </a:r>
          </a:p>
          <a:p>
            <a:pPr marL="457200" indent="-457200">
              <a:buSzPct val="100000"/>
            </a:pPr>
            <a:r>
              <a:rPr lang="es-CO" dirty="0"/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1204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6F21455-64B1-24B9-27D6-58675D46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</a:t>
            </a:r>
            <a:r>
              <a:rPr lang="es-CO" dirty="0" err="1"/>
              <a:t>Routing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471D2B6-225E-507E-A950-B0A6B42C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Django Routing is a mechanism used to </a:t>
            </a:r>
            <a:r>
              <a:rPr lang="en-US" b="1" dirty="0"/>
              <a:t>route all your application requests to specific methods or functions</a:t>
            </a:r>
            <a:r>
              <a:rPr lang="en-US" dirty="0"/>
              <a:t> which will deal with those specific requests.</a:t>
            </a:r>
          </a:p>
          <a:p>
            <a:endParaRPr lang="en-US" dirty="0"/>
          </a:p>
          <a:p>
            <a:r>
              <a:rPr lang="en-US" dirty="0"/>
              <a:t>Django routes are defined in your urls.py files (located in the </a:t>
            </a:r>
            <a:r>
              <a:rPr lang="en-US" i="1" dirty="0" err="1"/>
              <a:t>appname</a:t>
            </a:r>
            <a:r>
              <a:rPr lang="en-US" dirty="0"/>
              <a:t> directory).</a:t>
            </a:r>
          </a:p>
          <a:p>
            <a:pPr lvl="1">
              <a:buClr>
                <a:srgbClr val="009BAF"/>
              </a:buClr>
            </a:pPr>
            <a:r>
              <a:rPr lang="en-US" dirty="0"/>
              <a:t>The </a:t>
            </a:r>
            <a:r>
              <a:rPr lang="en-US" b="1" i="1" dirty="0"/>
              <a:t>appname/urls.py </a:t>
            </a:r>
            <a:r>
              <a:rPr lang="en-US" dirty="0"/>
              <a:t>file defines routes for your web interface. For a web application that will be used for your end users.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B2704-55CA-1BAE-C675-80F2F147B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4C5259C-B0A2-518B-D99A-BA6A1FDD0847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7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84B13-8DB1-6D8F-CE9D-552D003C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Rutas – Ejemplos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DF8C24-29D0-4830-885F-4D1797D63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2D80AC6-3C02-AF81-262F-96F803258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" t="-775" r="-1417" b="22089"/>
          <a:stretch/>
        </p:blipFill>
        <p:spPr>
          <a:xfrm>
            <a:off x="1723703" y="1791620"/>
            <a:ext cx="5133577" cy="21097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490406A-4EB6-68DE-6C79-F1B688B73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12"/>
          <a:stretch/>
        </p:blipFill>
        <p:spPr>
          <a:xfrm>
            <a:off x="6317673" y="4069839"/>
            <a:ext cx="5548744" cy="2467587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5F70F28B-57A1-42EA-A00C-5EA40BEA0C05}"/>
              </a:ext>
            </a:extLst>
          </p:cNvPr>
          <p:cNvSpPr/>
          <p:nvPr/>
        </p:nvSpPr>
        <p:spPr>
          <a:xfrm>
            <a:off x="2010377" y="1081634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Si las </a:t>
            </a:r>
            <a:r>
              <a:rPr lang="es-CO" b="1" dirty="0" err="1">
                <a:solidFill>
                  <a:schemeClr val="bg1"/>
                </a:solidFill>
              </a:rPr>
              <a:t>Views</a:t>
            </a:r>
            <a:r>
              <a:rPr lang="es-CO" b="1" dirty="0">
                <a:solidFill>
                  <a:schemeClr val="bg1"/>
                </a:solidFill>
              </a:rPr>
              <a:t> son funciones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4EF9896-04CF-02BB-A84A-6FC95C8A0B3F}"/>
              </a:ext>
            </a:extLst>
          </p:cNvPr>
          <p:cNvSpPr/>
          <p:nvPr/>
        </p:nvSpPr>
        <p:spPr>
          <a:xfrm>
            <a:off x="8740223" y="3365069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Si las </a:t>
            </a:r>
            <a:r>
              <a:rPr lang="es-CO" b="1" dirty="0" err="1">
                <a:solidFill>
                  <a:schemeClr val="bg1"/>
                </a:solidFill>
              </a:rPr>
              <a:t>Views</a:t>
            </a:r>
            <a:r>
              <a:rPr lang="es-CO" b="1" dirty="0">
                <a:solidFill>
                  <a:schemeClr val="bg1"/>
                </a:solidFill>
              </a:rPr>
              <a:t> son clases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AFFCBE7-0642-3C30-006F-E3B5E9E8CE6F}"/>
              </a:ext>
            </a:extLst>
          </p:cNvPr>
          <p:cNvSpPr/>
          <p:nvPr/>
        </p:nvSpPr>
        <p:spPr>
          <a:xfrm>
            <a:off x="2621702" y="5087777"/>
            <a:ext cx="3337578" cy="109732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En el curso usaremos Vistas como clases, pues permiten usar </a:t>
            </a:r>
            <a:r>
              <a:rPr lang="es-CO" b="1" dirty="0" err="1">
                <a:solidFill>
                  <a:schemeClr val="tx1"/>
                </a:solidFill>
              </a:rPr>
              <a:t>Views</a:t>
            </a:r>
            <a:r>
              <a:rPr lang="es-CO" b="1" dirty="0">
                <a:solidFill>
                  <a:schemeClr val="tx1"/>
                </a:solidFill>
              </a:rPr>
              <a:t> genéricos de Django, simplificando un poco el código.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2A99DF6-CB6A-6AAB-C28D-113E4BE0356C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1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471D2B6-225E-507E-A950-B0A6B42C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 URLs </a:t>
            </a:r>
            <a:r>
              <a:rPr lang="en-US" dirty="0" err="1"/>
              <a:t>pertenecen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general de </a:t>
            </a:r>
            <a:r>
              <a:rPr lang="en-US" dirty="0" err="1"/>
              <a:t>identificadores</a:t>
            </a:r>
            <a:r>
              <a:rPr lang="en-US" dirty="0"/>
              <a:t> </a:t>
            </a:r>
            <a:r>
              <a:rPr lang="en-US" dirty="0" err="1"/>
              <a:t>conocida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s-CO" b="1" dirty="0" err="1"/>
              <a:t>Uniform</a:t>
            </a:r>
            <a:r>
              <a:rPr lang="es-CO" b="1" dirty="0"/>
              <a:t> </a:t>
            </a:r>
            <a:r>
              <a:rPr lang="es-CO" b="1" dirty="0" err="1"/>
              <a:t>Resource</a:t>
            </a:r>
            <a:r>
              <a:rPr lang="es-CO" b="1" dirty="0"/>
              <a:t> </a:t>
            </a:r>
            <a:r>
              <a:rPr lang="es-CO" b="1" dirty="0" err="1"/>
              <a:t>Identifier</a:t>
            </a:r>
            <a:r>
              <a:rPr lang="es-CO" b="1" dirty="0"/>
              <a:t> (URI).</a:t>
            </a:r>
          </a:p>
          <a:p>
            <a:r>
              <a:rPr lang="es-CO" dirty="0"/>
              <a:t>Por lo anterior, las URL tienen la misma estructura:</a:t>
            </a:r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7A9880A-CDF9-655F-15AA-FA277447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3" y="3162245"/>
            <a:ext cx="8588484" cy="1257409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B6F21455-64B1-24B9-27D6-58675D46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Rutas – Anatomía de una URL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B2704-55CA-1BAE-C675-80F2F147B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4C5259C-B0A2-518B-D99A-BA6A1FDD0847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FF05CE4-964C-6131-5A64-AEE1A98BF51D}"/>
              </a:ext>
            </a:extLst>
          </p:cNvPr>
          <p:cNvCxnSpPr>
            <a:cxnSpLocks/>
          </p:cNvCxnSpPr>
          <p:nvPr/>
        </p:nvCxnSpPr>
        <p:spPr>
          <a:xfrm flipH="1">
            <a:off x="2990850" y="4162425"/>
            <a:ext cx="352425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8B23E40-1793-F917-5C3F-3ED7DEBE9C01}"/>
              </a:ext>
            </a:extLst>
          </p:cNvPr>
          <p:cNvSpPr/>
          <p:nvPr/>
        </p:nvSpPr>
        <p:spPr>
          <a:xfrm>
            <a:off x="1993052" y="5019675"/>
            <a:ext cx="1912198" cy="9334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400" b="1" dirty="0">
                <a:solidFill>
                  <a:schemeClr val="tx1"/>
                </a:solidFill>
              </a:rPr>
              <a:t>Especifica el protocolo para acceder al recurso (http, https, ftp, </a:t>
            </a:r>
            <a:r>
              <a:rPr lang="es-CO" sz="1400" b="1" dirty="0" err="1">
                <a:solidFill>
                  <a:schemeClr val="tx1"/>
                </a:solidFill>
              </a:rPr>
              <a:t>mailto</a:t>
            </a:r>
            <a:r>
              <a:rPr lang="es-CO" sz="1400" b="1" dirty="0">
                <a:solidFill>
                  <a:schemeClr val="tx1"/>
                </a:solidFill>
              </a:rPr>
              <a:t>).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FA91B4-8C7A-FE8B-770E-2D0B061900F9}"/>
              </a:ext>
            </a:extLst>
          </p:cNvPr>
          <p:cNvCxnSpPr>
            <a:cxnSpLocks/>
          </p:cNvCxnSpPr>
          <p:nvPr/>
        </p:nvCxnSpPr>
        <p:spPr>
          <a:xfrm>
            <a:off x="5153025" y="4191000"/>
            <a:ext cx="0" cy="8858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C09BBF1-23F3-301B-28E6-E3B70EA26C4B}"/>
              </a:ext>
            </a:extLst>
          </p:cNvPr>
          <p:cNvSpPr/>
          <p:nvPr/>
        </p:nvSpPr>
        <p:spPr>
          <a:xfrm>
            <a:off x="4202852" y="5191125"/>
            <a:ext cx="1912198" cy="14668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400" b="1" dirty="0">
                <a:solidFill>
                  <a:schemeClr val="tx1"/>
                </a:solidFill>
              </a:rPr>
              <a:t>Incluye el dominio o direcci</a:t>
            </a:r>
            <a:r>
              <a:rPr lang="es-CO" sz="1400" b="1" dirty="0"/>
              <a:t>ón IP que identifica la ubicación del recurso en internet. Opcionalmente contiene el puerto.</a:t>
            </a:r>
            <a:endParaRPr lang="es-CO" sz="1400" b="1" dirty="0">
              <a:solidFill>
                <a:schemeClr val="tx1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583FBB2-43DB-98DC-3A8D-28C81EC1A632}"/>
              </a:ext>
            </a:extLst>
          </p:cNvPr>
          <p:cNvCxnSpPr>
            <a:cxnSpLocks/>
          </p:cNvCxnSpPr>
          <p:nvPr/>
        </p:nvCxnSpPr>
        <p:spPr>
          <a:xfrm>
            <a:off x="7410450" y="4219575"/>
            <a:ext cx="0" cy="8858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ED75C14-1443-B1BB-9A32-1B7D7EF27FB2}"/>
              </a:ext>
            </a:extLst>
          </p:cNvPr>
          <p:cNvSpPr/>
          <p:nvPr/>
        </p:nvSpPr>
        <p:spPr>
          <a:xfrm>
            <a:off x="6488852" y="5219700"/>
            <a:ext cx="1788373" cy="11239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400" b="1" dirty="0">
                <a:solidFill>
                  <a:schemeClr val="tx1"/>
                </a:solidFill>
              </a:rPr>
              <a:t>Especifica el recurso en particular dentro del host al cual quiere acceder el cliente.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2BCB921-FDAE-3FF2-434A-A406FB6738CF}"/>
              </a:ext>
            </a:extLst>
          </p:cNvPr>
          <p:cNvCxnSpPr>
            <a:cxnSpLocks/>
          </p:cNvCxnSpPr>
          <p:nvPr/>
        </p:nvCxnSpPr>
        <p:spPr>
          <a:xfrm>
            <a:off x="8839200" y="4238625"/>
            <a:ext cx="190500" cy="1095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0F2A903-FFA4-63BF-958C-2AB829039DE1}"/>
              </a:ext>
            </a:extLst>
          </p:cNvPr>
          <p:cNvSpPr/>
          <p:nvPr/>
        </p:nvSpPr>
        <p:spPr>
          <a:xfrm>
            <a:off x="8460527" y="5400675"/>
            <a:ext cx="1274023" cy="101917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400" b="1" dirty="0" err="1">
                <a:solidFill>
                  <a:schemeClr val="tx1"/>
                </a:solidFill>
              </a:rPr>
              <a:t>String</a:t>
            </a:r>
            <a:r>
              <a:rPr lang="es-CO" sz="1400" b="1" dirty="0">
                <a:solidFill>
                  <a:schemeClr val="tx1"/>
                </a:solidFill>
              </a:rPr>
              <a:t> de data que se envía al recurso.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02F5DB6-419E-B9B1-8FAF-E492C0D2E170}"/>
              </a:ext>
            </a:extLst>
          </p:cNvPr>
          <p:cNvCxnSpPr>
            <a:cxnSpLocks/>
          </p:cNvCxnSpPr>
          <p:nvPr/>
        </p:nvCxnSpPr>
        <p:spPr>
          <a:xfrm>
            <a:off x="10448925" y="4219575"/>
            <a:ext cx="190500" cy="1095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CDB19A0-BAB3-9BB7-79B9-A7EFDE4F4F96}"/>
              </a:ext>
            </a:extLst>
          </p:cNvPr>
          <p:cNvSpPr/>
          <p:nvPr/>
        </p:nvSpPr>
        <p:spPr>
          <a:xfrm>
            <a:off x="10070252" y="5381625"/>
            <a:ext cx="1445473" cy="10477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400" b="1" dirty="0"/>
              <a:t>Sección particular del recurso al que se quiere navegar.</a:t>
            </a:r>
            <a:endParaRPr lang="es-CO" sz="1400" b="1" dirty="0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706747E-5EBE-8683-8E16-472ED4A4C940}"/>
              </a:ext>
            </a:extLst>
          </p:cNvPr>
          <p:cNvSpPr/>
          <p:nvPr/>
        </p:nvSpPr>
        <p:spPr>
          <a:xfrm>
            <a:off x="755563" y="5857898"/>
            <a:ext cx="7182392" cy="87029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Las rutas de Django se </a:t>
            </a:r>
            <a:r>
              <a:rPr lang="es-CO" b="1" dirty="0" err="1">
                <a:solidFill>
                  <a:schemeClr val="bg1"/>
                </a:solidFill>
              </a:rPr>
              <a:t>preocupoan</a:t>
            </a:r>
            <a:r>
              <a:rPr lang="es-CO" b="1" dirty="0">
                <a:solidFill>
                  <a:schemeClr val="bg1"/>
                </a:solidFill>
              </a:rPr>
              <a:t> principalmente por el </a:t>
            </a:r>
            <a:r>
              <a:rPr lang="es-CO" b="1" dirty="0" err="1">
                <a:solidFill>
                  <a:schemeClr val="bg1"/>
                </a:solidFill>
              </a:rPr>
              <a:t>Path</a:t>
            </a:r>
            <a:r>
              <a:rPr lang="es-CO" b="1" dirty="0">
                <a:solidFill>
                  <a:schemeClr val="bg1"/>
                </a:solidFill>
              </a:rPr>
              <a:t>. Lo demás se maneja en el </a:t>
            </a:r>
            <a:r>
              <a:rPr lang="es-CO" b="1" dirty="0" err="1">
                <a:solidFill>
                  <a:schemeClr val="bg1"/>
                </a:solidFill>
              </a:rPr>
              <a:t>bakcend</a:t>
            </a:r>
            <a:r>
              <a:rPr lang="es-CO" b="1" dirty="0">
                <a:solidFill>
                  <a:schemeClr val="bg1"/>
                </a:solidFill>
              </a:rPr>
              <a:t> de </a:t>
            </a:r>
            <a:r>
              <a:rPr lang="es-CO" b="1" dirty="0" err="1">
                <a:solidFill>
                  <a:schemeClr val="bg1"/>
                </a:solidFill>
              </a:rPr>
              <a:t>django</a:t>
            </a:r>
            <a:r>
              <a:rPr lang="es-CO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250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1" grpId="0" animBg="1"/>
      <p:bldP spid="23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6F21455-64B1-24B9-27D6-58675D46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Rutas – Caso para analizar 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471D2B6-225E-507E-A950-B0A6B42C0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870295"/>
          </a:xfrm>
        </p:spPr>
        <p:txBody>
          <a:bodyPr/>
          <a:lstStyle/>
          <a:p>
            <a:r>
              <a:rPr lang="es-CO" sz="2400" dirty="0"/>
              <a:t>Analice el siguiente código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B2704-55CA-1BAE-C675-80F2F147B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A63C1D-C335-E8CD-27DC-24D010E4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2011936"/>
            <a:ext cx="8597385" cy="356798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851FFDB-4A3B-8D0A-D42F-69C11CB235FA}"/>
              </a:ext>
            </a:extLst>
          </p:cNvPr>
          <p:cNvSpPr/>
          <p:nvPr/>
        </p:nvSpPr>
        <p:spPr>
          <a:xfrm>
            <a:off x="7937955" y="5024325"/>
            <a:ext cx="3337578" cy="109732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Suponga que un nuevo desarrollador tiene que agregar una nueva ruta, ¿cómo lo haría?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C3E978-63A7-7976-170A-47C39FEB97F3}"/>
              </a:ext>
            </a:extLst>
          </p:cNvPr>
          <p:cNvSpPr/>
          <p:nvPr/>
        </p:nvSpPr>
        <p:spPr>
          <a:xfrm>
            <a:off x="755563" y="5857898"/>
            <a:ext cx="7182392" cy="87029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Las rutas en urls.py solo se encargan de invocar las </a:t>
            </a:r>
            <a:r>
              <a:rPr lang="es-CO" b="1" dirty="0" err="1">
                <a:solidFill>
                  <a:schemeClr val="bg1"/>
                </a:solidFill>
              </a:rPr>
              <a:t>Views</a:t>
            </a:r>
            <a:r>
              <a:rPr lang="es-CO" b="1" dirty="0">
                <a:solidFill>
                  <a:schemeClr val="bg1"/>
                </a:solidFill>
              </a:rPr>
              <a:t> (controladores). No se ejecuta ninguna lógica en este archivo una vez se recibe el </a:t>
            </a:r>
            <a:r>
              <a:rPr lang="es-CO" b="1" dirty="0" err="1">
                <a:solidFill>
                  <a:schemeClr val="bg1"/>
                </a:solidFill>
              </a:rPr>
              <a:t>request</a:t>
            </a:r>
            <a:r>
              <a:rPr lang="es-CO" b="1" dirty="0">
                <a:solidFill>
                  <a:schemeClr val="bg1"/>
                </a:solidFill>
              </a:rPr>
              <a:t> del usuario.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F89DE4C-9513-3AEC-7D09-45813358DEB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5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6F21455-64B1-24B9-27D6-58675D46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Rutas – Trucos 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B2704-55CA-1BAE-C675-80F2F147B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F89DE4C-9513-3AEC-7D09-45813358DEB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A6FA507-EFE2-D070-B0C8-E720D633B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Django provee convertidores de rutas a diferentes tipos:</a:t>
            </a:r>
          </a:p>
          <a:p>
            <a:pPr lvl="1"/>
            <a:r>
              <a:rPr lang="es-CO" i="1" dirty="0" err="1"/>
              <a:t>str</a:t>
            </a:r>
            <a:r>
              <a:rPr lang="es-CO" dirty="0"/>
              <a:t>: tipo por defecto de la ruta. Usarlo convierte cualquier </a:t>
            </a:r>
            <a:r>
              <a:rPr lang="es-CO" dirty="0" err="1"/>
              <a:t>string</a:t>
            </a:r>
            <a:r>
              <a:rPr lang="es-CO" dirty="0"/>
              <a:t> que no contenga el separador de rutas ‘/’.</a:t>
            </a:r>
          </a:p>
          <a:p>
            <a:pPr lvl="1"/>
            <a:r>
              <a:rPr lang="es-CO" i="1" dirty="0" err="1"/>
              <a:t>int</a:t>
            </a:r>
            <a:r>
              <a:rPr lang="es-CO" i="1" dirty="0"/>
              <a:t>: </a:t>
            </a:r>
            <a:r>
              <a:rPr lang="es-CO" dirty="0"/>
              <a:t>Transforma cualquier entero positivo, incluyendo cero. </a:t>
            </a:r>
          </a:p>
          <a:p>
            <a:pPr lvl="1"/>
            <a:r>
              <a:rPr lang="es-CO" i="1" dirty="0"/>
              <a:t>slug: </a:t>
            </a:r>
            <a:r>
              <a:rPr lang="es-CO" dirty="0"/>
              <a:t>cualquier </a:t>
            </a:r>
            <a:r>
              <a:rPr lang="es-CO" dirty="0" err="1"/>
              <a:t>string</a:t>
            </a:r>
            <a:r>
              <a:rPr lang="es-CO" dirty="0"/>
              <a:t> que sea combinación de letras ASCII, números, guiones y guiones bajos.</a:t>
            </a:r>
          </a:p>
          <a:p>
            <a:pPr lvl="1"/>
            <a:r>
              <a:rPr lang="es-CO" i="1" dirty="0" err="1"/>
              <a:t>uuid</a:t>
            </a:r>
            <a:r>
              <a:rPr lang="es-CO" i="1" dirty="0"/>
              <a:t>: </a:t>
            </a:r>
            <a:r>
              <a:rPr lang="es-CO" dirty="0"/>
              <a:t>cualquier </a:t>
            </a:r>
            <a:r>
              <a:rPr lang="es-CO" dirty="0" err="1"/>
              <a:t>uuid</a:t>
            </a:r>
            <a:r>
              <a:rPr lang="es-CO" dirty="0"/>
              <a:t>.</a:t>
            </a:r>
          </a:p>
          <a:p>
            <a:pPr lvl="1"/>
            <a:r>
              <a:rPr lang="es-CO" i="1" dirty="0" err="1"/>
              <a:t>path</a:t>
            </a:r>
            <a:r>
              <a:rPr lang="es-CO" i="1" dirty="0"/>
              <a:t>: </a:t>
            </a:r>
            <a:r>
              <a:rPr lang="es-CO" dirty="0"/>
              <a:t>Cualquier </a:t>
            </a:r>
            <a:r>
              <a:rPr lang="es-CO" dirty="0" err="1"/>
              <a:t>string</a:t>
            </a:r>
            <a:r>
              <a:rPr lang="es-CO" dirty="0"/>
              <a:t> que incluya el separador de rutas.</a:t>
            </a:r>
            <a:endParaRPr lang="en-US" i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14DC132-6593-5C3D-4F8C-4B413CF4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801" y="5168226"/>
            <a:ext cx="9164194" cy="12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6F21455-64B1-24B9-27D6-58675D46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Rutas – Trucos 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B2704-55CA-1BAE-C675-80F2F147B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F89DE4C-9513-3AEC-7D09-45813358DEB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A6FA507-EFE2-D070-B0C8-E720D633B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2174" y="1410789"/>
            <a:ext cx="9934575" cy="837111"/>
          </a:xfrm>
        </p:spPr>
        <p:txBody>
          <a:bodyPr>
            <a:normAutofit fontScale="85000" lnSpcReduction="20000"/>
          </a:bodyPr>
          <a:lstStyle/>
          <a:p>
            <a:r>
              <a:rPr lang="es-CO" dirty="0"/>
              <a:t>Como hemos visto, podemos darle nombres a nuestras </a:t>
            </a:r>
            <a:r>
              <a:rPr lang="es-CO" dirty="0" err="1"/>
              <a:t>urls</a:t>
            </a:r>
            <a:r>
              <a:rPr lang="es-CO" dirty="0"/>
              <a:t>.</a:t>
            </a:r>
          </a:p>
          <a:p>
            <a:r>
              <a:rPr lang="es-CO" i="1" dirty="0"/>
              <a:t>Es recomendable ponerle nombre a todas nuestras </a:t>
            </a:r>
            <a:r>
              <a:rPr lang="es-CO" i="1" dirty="0" err="1"/>
              <a:t>urls</a:t>
            </a:r>
            <a:r>
              <a:rPr lang="es-CO" i="1" dirty="0"/>
              <a:t> en nuestra app.</a:t>
            </a:r>
            <a:endParaRPr lang="en-US" i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14DC132-6593-5C3D-4F8C-4B413CF4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319924"/>
            <a:ext cx="7512270" cy="994776"/>
          </a:xfrm>
          <a:prstGeom prst="rect">
            <a:avLst/>
          </a:prstGeom>
        </p:spPr>
      </p:pic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65F34951-A0A1-7EDA-2E8F-FFF8E463FB2A}"/>
              </a:ext>
            </a:extLst>
          </p:cNvPr>
          <p:cNvSpPr txBox="1">
            <a:spLocks/>
          </p:cNvSpPr>
          <p:nvPr/>
        </p:nvSpPr>
        <p:spPr>
          <a:xfrm>
            <a:off x="1943644" y="3848100"/>
            <a:ext cx="10029281" cy="1362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77500" lnSpcReduction="20000"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Los </a:t>
            </a:r>
            <a:r>
              <a:rPr lang="es-CO" i="1" dirty="0" err="1"/>
              <a:t>Namespaces</a:t>
            </a:r>
            <a:r>
              <a:rPr lang="es-CO" i="1" dirty="0"/>
              <a:t> </a:t>
            </a:r>
            <a:r>
              <a:rPr lang="es-CO" dirty="0"/>
              <a:t>nos permiten evitar conflicto de nombres de rutas si nuestro proyecto tiene más de una app</a:t>
            </a:r>
            <a:r>
              <a:rPr lang="es-CO" i="1" dirty="0"/>
              <a:t>.</a:t>
            </a:r>
          </a:p>
          <a:p>
            <a:pPr marL="76200" indent="0">
              <a:buNone/>
            </a:pPr>
            <a:endParaRPr lang="es-CO" i="1" dirty="0"/>
          </a:p>
          <a:p>
            <a:r>
              <a:rPr lang="es-CO" i="1" dirty="0"/>
              <a:t>Es recomendable ponerle </a:t>
            </a:r>
            <a:r>
              <a:rPr lang="es-CO" i="1" dirty="0" err="1"/>
              <a:t>namespaces</a:t>
            </a:r>
            <a:r>
              <a:rPr lang="es-CO" i="1" dirty="0"/>
              <a:t> a todas nuestras apps en nuestro proyecto.</a:t>
            </a:r>
            <a:endParaRPr lang="en-US" i="1" dirty="0"/>
          </a:p>
          <a:p>
            <a:endParaRPr lang="en-US" i="1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90E66E8-99FF-BE67-5F4D-34BF63149844}"/>
              </a:ext>
            </a:extLst>
          </p:cNvPr>
          <p:cNvSpPr/>
          <p:nvPr/>
        </p:nvSpPr>
        <p:spPr>
          <a:xfrm>
            <a:off x="9210675" y="3000375"/>
            <a:ext cx="2445858" cy="96862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Esto en el urls.py de la app, el que se crea manualmente.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25470FE-30E8-E817-39BE-1CEB977D1656}"/>
              </a:ext>
            </a:extLst>
          </p:cNvPr>
          <p:cNvSpPr/>
          <p:nvPr/>
        </p:nvSpPr>
        <p:spPr>
          <a:xfrm>
            <a:off x="9127017" y="5172075"/>
            <a:ext cx="3064983" cy="96862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Esto en el urls.py del proyecto, el que se crea cuando se inicia el proyecto.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F211749-4F8F-5618-DE03-E2FA43D72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22"/>
          <a:stretch/>
        </p:blipFill>
        <p:spPr>
          <a:xfrm>
            <a:off x="2933466" y="5431108"/>
            <a:ext cx="6091135" cy="107446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ED354E-C2A7-DBB2-00BB-D6B4065CC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551" y="6303629"/>
            <a:ext cx="4431366" cy="3924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7637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448231"/>
            <a:ext cx="10702886" cy="3655627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opciones tenemos a la hora de desarrollar un nuevo producto software?</a:t>
            </a:r>
          </a:p>
          <a:p>
            <a:pPr algn="just">
              <a:buSzPct val="100000"/>
            </a:pPr>
            <a:r>
              <a:rPr lang="es-CO" sz="2000" dirty="0"/>
              <a:t>¿Qué es un </a:t>
            </a:r>
            <a:r>
              <a:rPr lang="es-CO" sz="2000" dirty="0" err="1"/>
              <a:t>framework</a:t>
            </a:r>
            <a:r>
              <a:rPr lang="es-CO" sz="2000" dirty="0"/>
              <a:t> de software?</a:t>
            </a:r>
          </a:p>
          <a:p>
            <a:pPr algn="just">
              <a:buSzPct val="100000"/>
            </a:pPr>
            <a:r>
              <a:rPr lang="es-CO" sz="2000" dirty="0"/>
              <a:t>¿Qué es un </a:t>
            </a:r>
            <a:r>
              <a:rPr lang="es-CO" sz="2000" dirty="0" err="1"/>
              <a:t>framework</a:t>
            </a:r>
            <a:r>
              <a:rPr lang="es-CO" sz="2000" dirty="0"/>
              <a:t> vertical?</a:t>
            </a:r>
          </a:p>
          <a:p>
            <a:pPr algn="just">
              <a:buSzPct val="100000"/>
            </a:pPr>
            <a:r>
              <a:rPr lang="es-CO" sz="2000" dirty="0"/>
              <a:t>¿Qué es un </a:t>
            </a:r>
            <a:r>
              <a:rPr lang="es-CO" sz="2000" dirty="0" err="1"/>
              <a:t>framework</a:t>
            </a:r>
            <a:r>
              <a:rPr lang="es-CO" sz="2000" dirty="0"/>
              <a:t> horizontal?</a:t>
            </a:r>
          </a:p>
          <a:p>
            <a:pPr algn="just">
              <a:buSzPct val="100000"/>
            </a:pPr>
            <a:r>
              <a:rPr lang="es-CO" sz="2000" dirty="0"/>
              <a:t>¿Cuáles son los riesgos de utilizar </a:t>
            </a:r>
            <a:r>
              <a:rPr lang="es-CO" sz="2000" dirty="0" err="1"/>
              <a:t>frameworks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¿Qué es Django?</a:t>
            </a:r>
          </a:p>
          <a:p>
            <a:pPr algn="just">
              <a:buSzPct val="100000"/>
            </a:pPr>
            <a:r>
              <a:rPr lang="es-CO" sz="2000" dirty="0"/>
              <a:t>¿Por qué usar Django?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75414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De la clase anterior…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043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3AA8-DE9A-B8FF-E85D-D16C4826D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5CD7E0B-BF02-6E10-289E-D4C4FC6C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Rutas – Patrones de Diseño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06C23D-7015-18A6-E228-B5D67ACE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8"/>
            <a:ext cx="9666016" cy="3351711"/>
          </a:xfrm>
        </p:spPr>
        <p:txBody>
          <a:bodyPr>
            <a:normAutofit fontScale="92500" lnSpcReduction="20000"/>
          </a:bodyPr>
          <a:lstStyle/>
          <a:p>
            <a:r>
              <a:rPr lang="es-CO" sz="2000" dirty="0"/>
              <a:t>Un diseño adecuado de las </a:t>
            </a:r>
            <a:r>
              <a:rPr lang="es-CO" sz="2000" dirty="0" err="1"/>
              <a:t>URLs</a:t>
            </a:r>
            <a:r>
              <a:rPr lang="es-CO" sz="2000" dirty="0"/>
              <a:t> de un sitio es algo que puede ser pasado por alto.</a:t>
            </a:r>
          </a:p>
          <a:p>
            <a:pPr marL="76200" indent="0">
              <a:buNone/>
            </a:pPr>
            <a:endParaRPr lang="es-CO" sz="2000" dirty="0"/>
          </a:p>
          <a:p>
            <a:r>
              <a:rPr lang="es-CO" sz="2000" dirty="0"/>
              <a:t>Un bueno diseño de </a:t>
            </a:r>
            <a:r>
              <a:rPr lang="es-CO" sz="2000" dirty="0" err="1"/>
              <a:t>URLs</a:t>
            </a:r>
            <a:r>
              <a:rPr lang="es-CO" sz="2000" dirty="0"/>
              <a:t> puede darle un sentido lógico a nuestra aplicación y puede facilitar la navegación de los usuarios.</a:t>
            </a:r>
          </a:p>
          <a:p>
            <a:endParaRPr lang="es-CO" sz="2000" dirty="0"/>
          </a:p>
          <a:p>
            <a:r>
              <a:rPr lang="es-CO" sz="2000" dirty="0"/>
              <a:t>Por el contrario, un mal diseño de rutas puede incluso ser un riesgo de seguridad (ejemplo: usar un id de la base de datos que entregue información sensible que pueda ser robada o exponga vulnerabilidades).</a:t>
            </a:r>
          </a:p>
          <a:p>
            <a:pPr marL="76200" indent="0">
              <a:buNone/>
            </a:pPr>
            <a:endParaRPr lang="es-CO" sz="2000" dirty="0"/>
          </a:p>
          <a:p>
            <a:r>
              <a:rPr lang="es-CO" sz="2000" dirty="0"/>
              <a:t>Asimismo, el orden de nuestras </a:t>
            </a:r>
            <a:r>
              <a:rPr lang="es-CO" sz="2000" dirty="0" err="1"/>
              <a:t>URLs</a:t>
            </a:r>
            <a:r>
              <a:rPr lang="es-CO" sz="2000" dirty="0"/>
              <a:t> es importante para un funcionamiento correcto de nuestra aplicación.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2A0CF3-117C-7DE8-F6C5-25B07F5AED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D2C196B-0271-33BA-C1BC-51586EAFEE74}"/>
              </a:ext>
            </a:extLst>
          </p:cNvPr>
          <p:cNvSpPr/>
          <p:nvPr/>
        </p:nvSpPr>
        <p:spPr>
          <a:xfrm>
            <a:off x="2509614" y="4691977"/>
            <a:ext cx="3586386" cy="114023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NOTA: Django procesa las rutas en cascada, es decir, de arriba para abajo.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02CCED6-6F7D-59F0-C52A-E7F2A12D8FD5}"/>
              </a:ext>
            </a:extLst>
          </p:cNvPr>
          <p:cNvSpPr/>
          <p:nvPr/>
        </p:nvSpPr>
        <p:spPr>
          <a:xfrm>
            <a:off x="6847627" y="4582132"/>
            <a:ext cx="4557791" cy="165152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Para aprovechar esto, se recomienda que las rutas especializadas vayan aparezcan primero en urls.py y las más generales hacia el final,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73F62A6-AA3D-C9D1-45C2-A8C1C4194E82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77D77-4525-A233-CB07-40AA5C15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BC95119-A805-AD6B-DAB5-7E3ED468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Rutas – Patrones de Diseño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53E53E5-EAEE-EA64-242C-4F7B894AE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1184928"/>
          </a:xfrm>
        </p:spPr>
        <p:txBody>
          <a:bodyPr>
            <a:normAutofit/>
          </a:bodyPr>
          <a:lstStyle/>
          <a:p>
            <a:r>
              <a:rPr lang="es-CO" sz="2000" dirty="0"/>
              <a:t>Veamos dos patrones de diseño comunes para nuestras rutas en Django: </a:t>
            </a:r>
            <a:r>
              <a:rPr lang="es-CO" sz="2000" b="1" dirty="0" err="1"/>
              <a:t>URLs</a:t>
            </a:r>
            <a:r>
              <a:rPr lang="es-CO" sz="2000" b="1" dirty="0"/>
              <a:t> de Tienda Departamental </a:t>
            </a:r>
            <a:r>
              <a:rPr lang="es-CO" sz="2000" dirty="0"/>
              <a:t>y </a:t>
            </a:r>
            <a:r>
              <a:rPr lang="es-CO" sz="2000" b="1" dirty="0"/>
              <a:t>RESTFUL </a:t>
            </a:r>
            <a:r>
              <a:rPr lang="es-CO" sz="2000" b="1" dirty="0" err="1"/>
              <a:t>URLs</a:t>
            </a:r>
            <a:r>
              <a:rPr lang="es-CO" sz="2000" b="1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07DACC-0A48-3A71-9618-4B81BDC0CD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F93C4F5-72C6-A8AD-DA5B-B85BE7B0B61E}"/>
              </a:ext>
            </a:extLst>
          </p:cNvPr>
          <p:cNvSpPr/>
          <p:nvPr/>
        </p:nvSpPr>
        <p:spPr>
          <a:xfrm>
            <a:off x="5013797" y="2435220"/>
            <a:ext cx="2468552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Department</a:t>
            </a:r>
            <a:r>
              <a:rPr lang="es-CO" b="1" dirty="0">
                <a:solidFill>
                  <a:schemeClr val="bg1"/>
                </a:solidFill>
              </a:rPr>
              <a:t> Store </a:t>
            </a:r>
            <a:r>
              <a:rPr lang="es-CO" b="1" dirty="0" err="1">
                <a:solidFill>
                  <a:schemeClr val="bg1"/>
                </a:solidFill>
              </a:rPr>
              <a:t>URLs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C00A977-9B3B-B145-A8F0-AEA1748A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659" y="3290993"/>
            <a:ext cx="7412828" cy="511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A4F8EFF-B0D9-DD23-FF97-0BA04CB19778}"/>
              </a:ext>
            </a:extLst>
          </p:cNvPr>
          <p:cNvCxnSpPr/>
          <p:nvPr/>
        </p:nvCxnSpPr>
        <p:spPr>
          <a:xfrm>
            <a:off x="2952226" y="3802223"/>
            <a:ext cx="0" cy="30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DC9FB62-6E65-3402-2AA1-B0FBC0FD5D7B}"/>
              </a:ext>
            </a:extLst>
          </p:cNvPr>
          <p:cNvSpPr txBox="1"/>
          <p:nvPr/>
        </p:nvSpPr>
        <p:spPr>
          <a:xfrm>
            <a:off x="2456891" y="4110255"/>
            <a:ext cx="99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Scheme</a:t>
            </a:r>
            <a:endParaRPr lang="en-US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B7E3F84-98B2-A3A3-828D-0F5EB94287A5}"/>
              </a:ext>
            </a:extLst>
          </p:cNvPr>
          <p:cNvCxnSpPr>
            <a:cxnSpLocks/>
          </p:cNvCxnSpPr>
          <p:nvPr/>
        </p:nvCxnSpPr>
        <p:spPr>
          <a:xfrm>
            <a:off x="4243105" y="3851383"/>
            <a:ext cx="0" cy="50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9CA039A-6DF2-0C14-928E-1C62FCF7262D}"/>
              </a:ext>
            </a:extLst>
          </p:cNvPr>
          <p:cNvSpPr txBox="1"/>
          <p:nvPr/>
        </p:nvSpPr>
        <p:spPr>
          <a:xfrm>
            <a:off x="3600965" y="4367783"/>
            <a:ext cx="141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Net </a:t>
            </a:r>
            <a:r>
              <a:rPr lang="es-CO" dirty="0" err="1"/>
              <a:t>Location</a:t>
            </a:r>
            <a:endParaRPr lang="en-US" dirty="0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1E788C6-BACB-DBDD-EF4D-DE45F23BFBA9}"/>
              </a:ext>
            </a:extLst>
          </p:cNvPr>
          <p:cNvCxnSpPr/>
          <p:nvPr/>
        </p:nvCxnSpPr>
        <p:spPr>
          <a:xfrm>
            <a:off x="6347671" y="3909243"/>
            <a:ext cx="0" cy="30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B66C3BF-60F1-6BB5-3C54-D0A91456EE0C}"/>
              </a:ext>
            </a:extLst>
          </p:cNvPr>
          <p:cNvSpPr txBox="1"/>
          <p:nvPr/>
        </p:nvSpPr>
        <p:spPr>
          <a:xfrm>
            <a:off x="5852336" y="4217275"/>
            <a:ext cx="99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/>
              <a:t>Path</a:t>
            </a:r>
            <a:endParaRPr lang="en-US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2138D9D-26CA-F03E-5893-57DDB9A522ED}"/>
              </a:ext>
            </a:extLst>
          </p:cNvPr>
          <p:cNvCxnSpPr/>
          <p:nvPr/>
        </p:nvCxnSpPr>
        <p:spPr>
          <a:xfrm>
            <a:off x="9178434" y="3909195"/>
            <a:ext cx="0" cy="30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99E776-60C0-3725-F784-10B42BC4906A}"/>
              </a:ext>
            </a:extLst>
          </p:cNvPr>
          <p:cNvSpPr txBox="1"/>
          <p:nvPr/>
        </p:nvSpPr>
        <p:spPr>
          <a:xfrm>
            <a:off x="8303892" y="4217275"/>
            <a:ext cx="174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err="1"/>
              <a:t>Query</a:t>
            </a:r>
            <a:r>
              <a:rPr lang="es-CO" dirty="0"/>
              <a:t>/</a:t>
            </a:r>
            <a:r>
              <a:rPr lang="es-CO" dirty="0" err="1"/>
              <a:t>Fragment</a:t>
            </a:r>
            <a:endParaRPr lang="en-U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7C0D9FF-EA77-B4D7-BD1E-C12CD96DCEE7}"/>
              </a:ext>
            </a:extLst>
          </p:cNvPr>
          <p:cNvSpPr/>
          <p:nvPr/>
        </p:nvSpPr>
        <p:spPr>
          <a:xfrm>
            <a:off x="4162845" y="4981623"/>
            <a:ext cx="4369651" cy="155580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Ventajas</a:t>
            </a:r>
            <a:endParaRPr lang="es-CO" b="1" dirty="0">
              <a:solidFill>
                <a:schemeClr val="tx1"/>
              </a:solidFill>
            </a:endParaRPr>
          </a:p>
          <a:p>
            <a:pPr algn="ctr"/>
            <a:r>
              <a:rPr lang="es-CO" b="1" dirty="0"/>
              <a:t>- Facilidad de ir a una sección madre desde una subsección.</a:t>
            </a:r>
            <a:br>
              <a:rPr lang="es-CO" b="1" dirty="0"/>
            </a:br>
            <a:r>
              <a:rPr lang="es-CO" b="1" dirty="0"/>
              <a:t>- Fácil de navegar y de interpretar.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F7AE282-34F5-7299-E3EF-31296F86DA53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6" grpId="0"/>
      <p:bldP spid="20" grpId="0"/>
      <p:bldP spid="22" grpId="0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3D7A8-4C07-6335-C20E-88005D226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AE82EA7-FCD6-8270-5924-15EC9A48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Rutas – Patrones de Diseño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E7D7442-44D2-9726-B527-44F923920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1184928"/>
          </a:xfrm>
        </p:spPr>
        <p:txBody>
          <a:bodyPr>
            <a:normAutofit/>
          </a:bodyPr>
          <a:lstStyle/>
          <a:p>
            <a:r>
              <a:rPr lang="es-CO" sz="2000" dirty="0"/>
              <a:t>Veamos dos patrones de diseño comunes para nuestras rutas en Django: </a:t>
            </a:r>
            <a:r>
              <a:rPr lang="es-CO" sz="2000" b="1" dirty="0" err="1"/>
              <a:t>URLs</a:t>
            </a:r>
            <a:r>
              <a:rPr lang="es-CO" sz="2000" b="1" dirty="0"/>
              <a:t> de Tienda Departamental </a:t>
            </a:r>
            <a:r>
              <a:rPr lang="es-CO" sz="2000" dirty="0"/>
              <a:t>y </a:t>
            </a:r>
            <a:r>
              <a:rPr lang="es-CO" sz="2000" b="1" dirty="0"/>
              <a:t>RESTFUL </a:t>
            </a:r>
            <a:r>
              <a:rPr lang="es-CO" sz="2000" b="1" dirty="0" err="1"/>
              <a:t>URLs</a:t>
            </a:r>
            <a:r>
              <a:rPr lang="es-CO" sz="2000" b="1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D919B9-6280-D3DB-C99D-59E2008AE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9AEEB57-302D-4E9B-960F-289627FE8F05}"/>
              </a:ext>
            </a:extLst>
          </p:cNvPr>
          <p:cNvSpPr/>
          <p:nvPr/>
        </p:nvSpPr>
        <p:spPr>
          <a:xfrm>
            <a:off x="5013797" y="2435220"/>
            <a:ext cx="2468552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RESTFUL </a:t>
            </a:r>
            <a:r>
              <a:rPr lang="es-CO" b="1" dirty="0" err="1">
                <a:solidFill>
                  <a:schemeClr val="bg1"/>
                </a:solidFill>
              </a:rPr>
              <a:t>URLs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4B5C961-2BB0-5BC8-6426-1835AAA55438}"/>
              </a:ext>
            </a:extLst>
          </p:cNvPr>
          <p:cNvSpPr/>
          <p:nvPr/>
        </p:nvSpPr>
        <p:spPr>
          <a:xfrm>
            <a:off x="5875214" y="5136333"/>
            <a:ext cx="5215573" cy="155580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Ventajas</a:t>
            </a:r>
            <a:endParaRPr lang="es-CO" b="1" dirty="0">
              <a:solidFill>
                <a:schemeClr val="tx1"/>
              </a:solidFill>
            </a:endParaRPr>
          </a:p>
          <a:p>
            <a:pPr algn="ctr"/>
            <a:r>
              <a:rPr lang="es-CO" b="1" dirty="0"/>
              <a:t>- Facilidad para el diseño de interfaces</a:t>
            </a:r>
            <a:br>
              <a:rPr lang="es-CO" b="1" dirty="0"/>
            </a:br>
            <a:r>
              <a:rPr lang="es-CO" b="1" dirty="0"/>
              <a:t>- Relación con las operaciones CRUD.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- Creación de </a:t>
            </a:r>
            <a:r>
              <a:rPr lang="es-CO" b="1" dirty="0" err="1">
                <a:solidFill>
                  <a:schemeClr val="tx1"/>
                </a:solidFill>
              </a:rPr>
              <a:t>APIs</a:t>
            </a:r>
            <a:r>
              <a:rPr lang="es-CO" b="1" dirty="0">
                <a:solidFill>
                  <a:schemeClr val="tx1"/>
                </a:solidFill>
              </a:rPr>
              <a:t> (veremos más en SOA).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83FFD2-6C72-7FFA-06E8-A5F1B28CC0D5}"/>
              </a:ext>
            </a:extLst>
          </p:cNvPr>
          <p:cNvSpPr txBox="1"/>
          <p:nvPr/>
        </p:nvSpPr>
        <p:spPr>
          <a:xfrm>
            <a:off x="2378233" y="3244334"/>
            <a:ext cx="62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GET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8E1ED5-E3E8-DC7A-E55F-FC60C26EA0A1}"/>
              </a:ext>
            </a:extLst>
          </p:cNvPr>
          <p:cNvSpPr txBox="1"/>
          <p:nvPr/>
        </p:nvSpPr>
        <p:spPr>
          <a:xfrm>
            <a:off x="2378232" y="3582705"/>
            <a:ext cx="74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POST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F86A62-F050-0921-EF57-9967A54D79BA}"/>
              </a:ext>
            </a:extLst>
          </p:cNvPr>
          <p:cNvSpPr txBox="1"/>
          <p:nvPr/>
        </p:nvSpPr>
        <p:spPr>
          <a:xfrm>
            <a:off x="2378232" y="3935294"/>
            <a:ext cx="74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PUT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38BF8EA-0994-174D-3854-5F6227A69FAC}"/>
              </a:ext>
            </a:extLst>
          </p:cNvPr>
          <p:cNvSpPr txBox="1"/>
          <p:nvPr/>
        </p:nvSpPr>
        <p:spPr>
          <a:xfrm>
            <a:off x="2329069" y="4290408"/>
            <a:ext cx="84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PATCH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E39AE9B-3BFE-913B-49BD-A4EEACBAB6DC}"/>
              </a:ext>
            </a:extLst>
          </p:cNvPr>
          <p:cNvSpPr txBox="1"/>
          <p:nvPr/>
        </p:nvSpPr>
        <p:spPr>
          <a:xfrm>
            <a:off x="2329068" y="4657215"/>
            <a:ext cx="9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DELETE</a:t>
            </a:r>
            <a:endParaRPr lang="en-US" dirty="0"/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BE8F0225-F04E-563F-7C5E-EE319F527F82}"/>
              </a:ext>
            </a:extLst>
          </p:cNvPr>
          <p:cNvSpPr/>
          <p:nvPr/>
        </p:nvSpPr>
        <p:spPr>
          <a:xfrm>
            <a:off x="3175819" y="3352800"/>
            <a:ext cx="748425" cy="16737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A2DDA85-7045-39B9-2433-F688F1F6D311}"/>
              </a:ext>
            </a:extLst>
          </p:cNvPr>
          <p:cNvSpPr txBox="1"/>
          <p:nvPr/>
        </p:nvSpPr>
        <p:spPr>
          <a:xfrm>
            <a:off x="3924244" y="4012573"/>
            <a:ext cx="139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RESOURCES</a:t>
            </a:r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FE63610-1524-4CE0-5414-6AD52421A6FC}"/>
              </a:ext>
            </a:extLst>
          </p:cNvPr>
          <p:cNvSpPr txBox="1"/>
          <p:nvPr/>
        </p:nvSpPr>
        <p:spPr>
          <a:xfrm>
            <a:off x="6522587" y="3349509"/>
            <a:ext cx="393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  <a:t>http://site.com/articles/submit</a:t>
            </a:r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E6F6559F-8DE5-F3B4-B5BB-70954D03C6CB}"/>
              </a:ext>
            </a:extLst>
          </p:cNvPr>
          <p:cNvSpPr/>
          <p:nvPr/>
        </p:nvSpPr>
        <p:spPr>
          <a:xfrm>
            <a:off x="9382668" y="3104307"/>
            <a:ext cx="862197" cy="956795"/>
          </a:xfrm>
          <a:prstGeom prst="mathMultiply">
            <a:avLst>
              <a:gd name="adj1" fmla="val 8695"/>
            </a:avLst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A3C42A1-1022-5712-FC68-42C39DE0D1C5}"/>
              </a:ext>
            </a:extLst>
          </p:cNvPr>
          <p:cNvSpPr/>
          <p:nvPr/>
        </p:nvSpPr>
        <p:spPr>
          <a:xfrm>
            <a:off x="9382668" y="2208006"/>
            <a:ext cx="2468553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No debemos incluir verbos que estén relacionados con los verbos HTTP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EA3B309-A7DD-489C-05E1-1F7BE10F3F64}"/>
              </a:ext>
            </a:extLst>
          </p:cNvPr>
          <p:cNvSpPr txBox="1"/>
          <p:nvPr/>
        </p:nvSpPr>
        <p:spPr>
          <a:xfrm>
            <a:off x="6096000" y="4127390"/>
            <a:ext cx="393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u="none" strike="noStrike" baseline="0" dirty="0">
                <a:latin typeface="MS Gothic" panose="020B0609070205080204" pitchFamily="49" charset="-128"/>
                <a:ea typeface="MS Gothic" panose="020B0609070205080204" pitchFamily="49" charset="-128"/>
              </a:rPr>
              <a:t>http://site.com/search/?q=needle</a:t>
            </a:r>
            <a:endParaRPr lang="en-US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85288B1-CB8F-6D75-0CF6-D6D25720CF7C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9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" grpId="0"/>
      <p:bldP spid="3" grpId="0"/>
      <p:bldP spid="8" grpId="0"/>
      <p:bldP spid="9" grpId="0"/>
      <p:bldP spid="10" grpId="0"/>
      <p:bldP spid="12" grpId="0" animBg="1"/>
      <p:bldP spid="17" grpId="0"/>
      <p:bldP spid="26" grpId="0"/>
      <p:bldP spid="27" grpId="0" animBg="1"/>
      <p:bldP spid="28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685187-A3CF-7AF8-2EB8-53A06CBFC8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00ABA81-E994-4E67-D89D-3C45F6403C09}"/>
              </a:ext>
            </a:extLst>
          </p:cNvPr>
          <p:cNvSpPr txBox="1">
            <a:spLocks/>
          </p:cNvSpPr>
          <p:nvPr/>
        </p:nvSpPr>
        <p:spPr>
          <a:xfrm>
            <a:off x="1906516" y="573880"/>
            <a:ext cx="5563669" cy="591899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dirty="0"/>
              <a:t>A broken window.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One broken window, left unrepaired for any substantial length of time, instills in the inhabitants of the building a sense of abandonment—a sense that the powers that be don’t care about the building. </a:t>
            </a:r>
          </a:p>
          <a:p>
            <a:endParaRPr lang="en-US" dirty="0"/>
          </a:p>
          <a:p>
            <a:r>
              <a:rPr lang="en-US" dirty="0"/>
              <a:t>So, another window gets broken. People start littering. Graffiti appears. Serious structural damage begins. In a relatively short span of time, the building becomes damaged beyond the owner’s desire to fix it, and the sense of abandonment becomes reality.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endParaRPr lang="es-CO" dirty="0"/>
          </a:p>
        </p:txBody>
      </p:sp>
      <p:pic>
        <p:nvPicPr>
          <p:cNvPr id="6" name="Picture 2" descr="Image result for a broken window">
            <a:extLst>
              <a:ext uri="{FF2B5EF4-FFF2-40B4-BE49-F238E27FC236}">
                <a16:creationId xmlns:a16="http://schemas.microsoft.com/office/drawing/2014/main" id="{FE9A3286-E0F6-6A64-2188-B2C6A699B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000" y="1475977"/>
            <a:ext cx="3810000" cy="411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212676E-39E3-AA72-A785-E0F22D9B4C3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884903"/>
            <a:ext cx="9666016" cy="1740309"/>
          </a:xfrm>
        </p:spPr>
        <p:txBody>
          <a:bodyPr/>
          <a:lstStyle/>
          <a:p>
            <a:r>
              <a:rPr lang="en-US" b="1" i="1" dirty="0"/>
              <a:t>Don’t leave “broken windows’’ </a:t>
            </a:r>
            <a:r>
              <a:rPr lang="en-US" i="1" dirty="0"/>
              <a:t>(bad designs, wrong decisions, or poor code) unrepaired. Fix each one as soon as it is discovered.</a:t>
            </a:r>
          </a:p>
          <a:p>
            <a:pPr algn="just"/>
            <a:endParaRPr lang="en-US" sz="2800" i="1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85" y="2856976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05CC74-E1E8-2E0E-98F0-0AC1529D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47" y="3043181"/>
            <a:ext cx="5201265" cy="2723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353237C-B4C1-5FEB-F57B-CD741540348C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2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860182"/>
            <a:ext cx="9666016" cy="2826914"/>
          </a:xfrm>
        </p:spPr>
        <p:txBody>
          <a:bodyPr>
            <a:normAutofit fontScale="85000" lnSpcReduction="20000"/>
          </a:bodyPr>
          <a:lstStyle/>
          <a:p>
            <a:r>
              <a:rPr lang="es-ES_tradnl" dirty="0"/>
              <a:t>Suponga que no fue usted quien dejó varias “</a:t>
            </a:r>
            <a:r>
              <a:rPr lang="es-ES_tradnl" dirty="0" err="1"/>
              <a:t>broken</a:t>
            </a:r>
            <a:r>
              <a:rPr lang="es-ES_tradnl" dirty="0"/>
              <a:t> </a:t>
            </a:r>
            <a:r>
              <a:rPr lang="es-ES_tradnl" dirty="0" err="1"/>
              <a:t>windows</a:t>
            </a:r>
            <a:r>
              <a:rPr lang="es-ES_tradnl" dirty="0"/>
              <a:t>”. Pero usted las encontró e hizo lo correcto, notificar y solicitar que se arreglen. Pero pasa el tiempo y nadie las arreglas y parece que a nadie le interesa arreglarlas, ¿qué haría?.</a:t>
            </a:r>
          </a:p>
          <a:p>
            <a:endParaRPr lang="en-US" b="1" i="1" dirty="0"/>
          </a:p>
          <a:p>
            <a:r>
              <a:rPr lang="en-US" b="1" i="1" dirty="0"/>
              <a:t>Does your work environment suck? Is your job boring? Try to fix it. But don’t try forever. As Martin Fowler says, “you can change your organization or change your organization.”</a:t>
            </a:r>
            <a:endParaRPr lang="es-CO" b="1" i="1" dirty="0"/>
          </a:p>
          <a:p>
            <a:pPr algn="just"/>
            <a:endParaRPr lang="en-US" sz="2800" i="1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48" y="3618357"/>
            <a:ext cx="2580051" cy="25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972AE71-1BAC-A747-878D-802367BD4727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3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860182"/>
            <a:ext cx="9666016" cy="2826914"/>
          </a:xfrm>
        </p:spPr>
        <p:txBody>
          <a:bodyPr>
            <a:normAutofit lnSpcReduction="10000"/>
          </a:bodyPr>
          <a:lstStyle/>
          <a:p>
            <a:r>
              <a:rPr lang="es-CO" dirty="0"/>
              <a:t>Como arquitecto es clave definir la forma en la que se deben utilizar los componentes/clases/capas del </a:t>
            </a:r>
            <a:r>
              <a:rPr lang="es-CO" dirty="0" err="1"/>
              <a:t>framework</a:t>
            </a:r>
            <a:r>
              <a:rPr lang="es-CO" dirty="0"/>
              <a:t> sobre el cual se está trabajando. </a:t>
            </a:r>
          </a:p>
          <a:p>
            <a:endParaRPr lang="es-CO" dirty="0"/>
          </a:p>
          <a:p>
            <a:r>
              <a:rPr lang="es-CO" dirty="0"/>
              <a:t>Defina </a:t>
            </a:r>
            <a:r>
              <a:rPr lang="es-CO" b="1" dirty="0"/>
              <a:t>explícitamente</a:t>
            </a:r>
            <a:r>
              <a:rPr lang="es-CO" dirty="0"/>
              <a:t> una serie de </a:t>
            </a:r>
            <a:r>
              <a:rPr lang="es-CO" b="1" dirty="0"/>
              <a:t>reglas</a:t>
            </a:r>
            <a:r>
              <a:rPr lang="es-CO" dirty="0"/>
              <a:t>, donde especifique la manera de utilizar ciertos elementos claves del </a:t>
            </a:r>
            <a:r>
              <a:rPr lang="es-CO" dirty="0" err="1"/>
              <a:t>framework</a:t>
            </a:r>
            <a:r>
              <a:rPr lang="es-CO" dirty="0"/>
              <a:t>.</a:t>
            </a:r>
          </a:p>
          <a:p>
            <a:pPr marL="76200" indent="0" algn="just">
              <a:buNone/>
            </a:pPr>
            <a:endParaRPr lang="en-US" sz="2800" i="1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48" y="3824835"/>
            <a:ext cx="2580051" cy="25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15534D-6FF6-5CEB-19A0-C85ECFE850C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98EFF-9C6D-5D4D-329E-DAFFFFE4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Coding</a:t>
            </a:r>
            <a:r>
              <a:rPr lang="es-CO" dirty="0"/>
              <a:t> Standard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5E2E6B-8E6A-4DB4-6FC5-59D84B2FB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coding standard </a:t>
            </a:r>
            <a:r>
              <a:rPr lang="en-US" sz="2400" dirty="0"/>
              <a:t>is a set of rules and agreements used when writing source code in a particular programming language. Using a coding standard provides some advantages, such as:</a:t>
            </a:r>
          </a:p>
          <a:p>
            <a:pPr lvl="1">
              <a:buClr>
                <a:srgbClr val="009BAF"/>
              </a:buClr>
            </a:pPr>
            <a:r>
              <a:rPr lang="en-US" sz="2000" dirty="0"/>
              <a:t>It gives a uniform appearance to the codes written by different programmers.</a:t>
            </a:r>
          </a:p>
          <a:p>
            <a:pPr lvl="1">
              <a:buClr>
                <a:srgbClr val="009BAF"/>
              </a:buClr>
            </a:pPr>
            <a:r>
              <a:rPr lang="en-US" sz="2000" dirty="0"/>
              <a:t>It improves the readability and maintainability of the code and reduces complexity.</a:t>
            </a:r>
          </a:p>
          <a:p>
            <a:pPr lvl="1">
              <a:buClr>
                <a:srgbClr val="009BAF"/>
              </a:buClr>
            </a:pPr>
            <a:r>
              <a:rPr lang="en-US" sz="2000" dirty="0"/>
              <a:t>It helps in code reuse and helps to detect errors easily.</a:t>
            </a:r>
          </a:p>
          <a:p>
            <a:pPr lvl="1">
              <a:buClr>
                <a:srgbClr val="009BAF"/>
              </a:buClr>
            </a:pPr>
            <a:r>
              <a:rPr lang="en-US" sz="2000" dirty="0"/>
              <a:t>It promotes good programming practices and increases the efficiency of the programmers.</a:t>
            </a:r>
          </a:p>
          <a:p>
            <a:pPr lvl="1">
              <a:buClr>
                <a:srgbClr val="009BAF"/>
              </a:buClr>
            </a:pPr>
            <a:endParaRPr lang="en-US" sz="2000" dirty="0"/>
          </a:p>
          <a:p>
            <a:r>
              <a:rPr lang="en-US" sz="2400" dirty="0"/>
              <a:t>For Python projects, when defining a coding standard, it is suggested to follow the “Python Enhancement Proposals 8” (PEP 8).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13F308-4F61-FDD2-AB70-C414EED6A6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32A6D66-8E2C-53C0-4738-195F10EB144B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9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E9CEA-EBA2-632C-E4EE-44CE9D7F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Django – Coding Standard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733CE-684F-28B9-3C33-BB5CAF408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881" y="1390007"/>
            <a:ext cx="5447071" cy="4663440"/>
          </a:xfrm>
        </p:spPr>
        <p:txBody>
          <a:bodyPr anchor="ctr">
            <a:normAutofit/>
          </a:bodyPr>
          <a:lstStyle/>
          <a:p>
            <a:r>
              <a:rPr lang="es-CO" sz="2400" dirty="0"/>
              <a:t>A la hora de trabajar con proyectos Django, tenemos varias opciones para definir un estilo de codificación. </a:t>
            </a:r>
          </a:p>
          <a:p>
            <a:endParaRPr lang="es-CO" sz="2400" dirty="0"/>
          </a:p>
          <a:p>
            <a:pPr lvl="1" algn="just">
              <a:buClr>
                <a:srgbClr val="009BAF"/>
              </a:buClr>
            </a:pPr>
            <a:r>
              <a:rPr lang="es-CO" sz="2000" dirty="0"/>
              <a:t>Definir un estilo manualmente, y crear una documentación de como se debe definir todo (un </a:t>
            </a:r>
            <a:r>
              <a:rPr lang="es-CO" sz="2000" dirty="0" err="1"/>
              <a:t>if</a:t>
            </a:r>
            <a:r>
              <a:rPr lang="es-CO" sz="2000" dirty="0"/>
              <a:t>, un </a:t>
            </a:r>
            <a:r>
              <a:rPr lang="es-CO" sz="2000" dirty="0" err="1"/>
              <a:t>for</a:t>
            </a:r>
            <a:r>
              <a:rPr lang="es-CO" sz="2000" dirty="0"/>
              <a:t>, una clase, etc.). Y luego verificar manualmente cada </a:t>
            </a:r>
            <a:r>
              <a:rPr lang="es-CO" sz="2000" i="1" dirty="0" err="1"/>
              <a:t>push</a:t>
            </a:r>
            <a:r>
              <a:rPr lang="es-CO" sz="2000" i="1" dirty="0"/>
              <a:t> </a:t>
            </a:r>
            <a:r>
              <a:rPr lang="es-CO" sz="2000" dirty="0"/>
              <a:t>a nuestro repositorio.</a:t>
            </a:r>
          </a:p>
          <a:p>
            <a:pPr lvl="1" algn="just">
              <a:buClr>
                <a:srgbClr val="009BAF"/>
              </a:buClr>
            </a:pPr>
            <a:r>
              <a:rPr lang="es-CO" sz="2000" dirty="0"/>
              <a:t>Algunas librerías de Python que podemos usar para aplicar el PEP 8 en nuestro proyecto son: </a:t>
            </a:r>
            <a:r>
              <a:rPr lang="es-CO" sz="2000" i="1" dirty="0"/>
              <a:t>flake8, </a:t>
            </a:r>
            <a:r>
              <a:rPr lang="es-CO" sz="2000" i="1" dirty="0" err="1"/>
              <a:t>isort</a:t>
            </a:r>
            <a:r>
              <a:rPr lang="es-CO" sz="2000" i="1" dirty="0"/>
              <a:t>, </a:t>
            </a:r>
            <a:r>
              <a:rPr lang="es-CO" sz="2000" i="1" dirty="0" err="1"/>
              <a:t>django-lint</a:t>
            </a:r>
            <a:endParaRPr lang="es-CO" sz="2000" dirty="0"/>
          </a:p>
          <a:p>
            <a:pPr lvl="1" algn="just">
              <a:buClr>
                <a:srgbClr val="009BAF"/>
              </a:buClr>
            </a:pPr>
            <a:endParaRPr lang="es-CO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EA7AA8-4DA3-052D-18EE-218CAF126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091DAB7-9D8B-B446-6BF0-06CCEEAF8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1"/>
          <a:stretch/>
        </p:blipFill>
        <p:spPr>
          <a:xfrm>
            <a:off x="7602209" y="1506089"/>
            <a:ext cx="4485373" cy="197552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34A349E-A0EE-8985-C5F6-9A5F0EADCA6C}"/>
              </a:ext>
            </a:extLst>
          </p:cNvPr>
          <p:cNvSpPr txBox="1"/>
          <p:nvPr/>
        </p:nvSpPr>
        <p:spPr>
          <a:xfrm>
            <a:off x="8065230" y="3562064"/>
            <a:ext cx="410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https://peps.python.org/pep-0008/</a:t>
            </a:r>
            <a:r>
              <a:rPr lang="en-US" dirty="0"/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CDCD902-028B-1FA6-B968-6AC981A03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227" y="4203242"/>
            <a:ext cx="4208527" cy="199495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4D41A27-2782-639D-AA72-AC30F1E73746}"/>
              </a:ext>
            </a:extLst>
          </p:cNvPr>
          <p:cNvSpPr txBox="1"/>
          <p:nvPr/>
        </p:nvSpPr>
        <p:spPr>
          <a:xfrm>
            <a:off x="3348470" y="6318565"/>
            <a:ext cx="8785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https://docs.djangoproject.com/en/dev/internals/contributing/writing-code/coding-style/</a:t>
            </a:r>
            <a:r>
              <a:rPr lang="en-US" dirty="0"/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C6EE35A-95A7-7BF5-C8CB-D5A3D2C5CD4A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Django</a:t>
            </a:r>
          </a:p>
          <a:p>
            <a:pPr marL="457200" indent="-457200">
              <a:buSzPct val="100000"/>
            </a:pPr>
            <a:r>
              <a:rPr lang="es-CO" dirty="0"/>
              <a:t>Rutas</a:t>
            </a:r>
          </a:p>
          <a:p>
            <a:pPr marL="457200" indent="-457200">
              <a:buSzPct val="100000"/>
            </a:pPr>
            <a:r>
              <a:rPr lang="es-CO" b="1" dirty="0"/>
              <a:t>Controladores</a:t>
            </a:r>
          </a:p>
          <a:p>
            <a:pPr marL="457200" indent="-457200">
              <a:buSzPct val="100000"/>
            </a:pPr>
            <a:r>
              <a:rPr lang="es-CO" dirty="0"/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36275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b="1" dirty="0"/>
              <a:t>Django</a:t>
            </a:r>
          </a:p>
          <a:p>
            <a:pPr marL="457200" indent="-457200">
              <a:buSzPct val="100000"/>
            </a:pPr>
            <a:r>
              <a:rPr lang="es-CO" dirty="0"/>
              <a:t>Rutas</a:t>
            </a:r>
          </a:p>
          <a:p>
            <a:pPr marL="457200" indent="-457200">
              <a:buSzPct val="100000"/>
            </a:pPr>
            <a:r>
              <a:rPr lang="es-CO" dirty="0"/>
              <a:t>Controladores</a:t>
            </a:r>
          </a:p>
          <a:p>
            <a:pPr marL="457200" indent="-457200">
              <a:buSzPct val="100000"/>
            </a:pPr>
            <a:r>
              <a:rPr lang="es-CO" dirty="0"/>
              <a:t>Vistas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74FB1-D61B-D9D8-8340-151EAE7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Views</a:t>
            </a:r>
            <a:r>
              <a:rPr lang="es-CO" dirty="0"/>
              <a:t>/Controladores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95910E-E619-9650-BFB0-E0E136AB8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3" y="1410789"/>
            <a:ext cx="5719988" cy="4663440"/>
          </a:xfrm>
        </p:spPr>
        <p:txBody>
          <a:bodyPr anchor="ctr">
            <a:normAutofit fontScale="92500" lnSpcReduction="10000"/>
          </a:bodyPr>
          <a:lstStyle/>
          <a:p>
            <a:pPr algn="just"/>
            <a:r>
              <a:rPr lang="en-US" sz="2200" b="1" dirty="0"/>
              <a:t>Controllers </a:t>
            </a:r>
            <a:r>
              <a:rPr lang="en-US" sz="2200" dirty="0"/>
              <a:t>are essentially classes that organize the logic of one or more routes.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Controllers tend to </a:t>
            </a:r>
            <a:r>
              <a:rPr lang="en-US" sz="2200" b="1" dirty="0"/>
              <a:t>group</a:t>
            </a:r>
            <a:r>
              <a:rPr lang="en-US" sz="2200" dirty="0"/>
              <a:t> similar routes together, especially if the application is constructed in the traditional CRUD format, in which case the controller can handle all operations that can be performed on a particular resource.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Views are the equivalent of Controllers in Django: they handle web requests and return web responses accordingly. 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Django allows for Function Based Views or extending Generic Views via Class Based Views.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2C9B25-2CD8-BE75-A49E-993326DD3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DCC068-52C6-967E-4F25-22DDFF81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74" y="2530442"/>
            <a:ext cx="4274126" cy="164670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27486C1-A96D-17E2-85F6-DE1B2CB0013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19BF2-080B-777D-971D-F96DF13D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Function</a:t>
            </a:r>
            <a:r>
              <a:rPr lang="es-CO" dirty="0"/>
              <a:t> vs. </a:t>
            </a:r>
            <a:r>
              <a:rPr lang="es-CO" dirty="0" err="1"/>
              <a:t>Class</a:t>
            </a:r>
            <a:r>
              <a:rPr lang="es-CO" dirty="0"/>
              <a:t> </a:t>
            </a:r>
            <a:r>
              <a:rPr lang="es-CO" dirty="0" err="1"/>
              <a:t>Based</a:t>
            </a:r>
            <a:r>
              <a:rPr lang="es-CO" dirty="0"/>
              <a:t> </a:t>
            </a:r>
            <a:r>
              <a:rPr lang="es-CO" dirty="0" err="1"/>
              <a:t>Views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FE3D73-8DBD-9202-8F02-1ADD7FA38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AAC3360C-9529-A562-91AC-4B2EF1A2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709" y="1709183"/>
            <a:ext cx="8436481" cy="436003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EBA156B-0D82-389B-FA06-E23F1AB37359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3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19BF2-080B-777D-971D-F96DF13D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Function</a:t>
            </a:r>
            <a:r>
              <a:rPr lang="es-CO" dirty="0"/>
              <a:t> vs. </a:t>
            </a:r>
            <a:r>
              <a:rPr lang="es-CO" dirty="0" err="1"/>
              <a:t>Class</a:t>
            </a:r>
            <a:r>
              <a:rPr lang="es-CO" dirty="0"/>
              <a:t> </a:t>
            </a:r>
            <a:r>
              <a:rPr lang="es-CO" dirty="0" err="1"/>
              <a:t>Based</a:t>
            </a:r>
            <a:r>
              <a:rPr lang="es-CO" dirty="0"/>
              <a:t> </a:t>
            </a:r>
            <a:r>
              <a:rPr lang="es-CO" dirty="0" err="1"/>
              <a:t>Views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FE3D73-8DBD-9202-8F02-1ADD7FA38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9E4EA5-D41C-9726-A588-8CD4BD0B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174" y="3636819"/>
            <a:ext cx="5161108" cy="32211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1134DC-2A65-71A3-CADE-1B658F42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65" y="1328466"/>
            <a:ext cx="6127548" cy="222085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CF13E47-3AE2-F563-E82A-2C7C9C1E0F79}"/>
              </a:ext>
            </a:extLst>
          </p:cNvPr>
          <p:cNvSpPr/>
          <p:nvPr/>
        </p:nvSpPr>
        <p:spPr>
          <a:xfrm>
            <a:off x="8464671" y="1372183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Function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Based</a:t>
            </a:r>
            <a:r>
              <a:rPr lang="es-CO" b="1" dirty="0">
                <a:solidFill>
                  <a:schemeClr val="bg1"/>
                </a:solidFill>
              </a:rPr>
              <a:t> View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910C246-9510-F47B-3030-7ECDC24E101F}"/>
              </a:ext>
            </a:extLst>
          </p:cNvPr>
          <p:cNvSpPr/>
          <p:nvPr/>
        </p:nvSpPr>
        <p:spPr>
          <a:xfrm>
            <a:off x="4303305" y="420673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Class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Based</a:t>
            </a:r>
            <a:r>
              <a:rPr lang="es-CO" b="1" dirty="0">
                <a:solidFill>
                  <a:schemeClr val="bg1"/>
                </a:solidFill>
              </a:rPr>
              <a:t> View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B4AF83E-9795-7CC8-0B4A-87949DBDC3D7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5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63DAB-4D7A-9989-8EF0-E4027E291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Cargo </a:t>
            </a:r>
            <a:r>
              <a:rPr lang="es-CO" dirty="0" err="1"/>
              <a:t>Cult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D8B179-EA02-3516-209E-3C72F6963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3237973"/>
          </a:xfrm>
        </p:spPr>
        <p:txBody>
          <a:bodyPr/>
          <a:lstStyle/>
          <a:p>
            <a:pPr indent="-457200"/>
            <a:r>
              <a:rPr lang="en-US" sz="2200" dirty="0"/>
              <a:t>When you copied code from the first answer you found on the net, are you sure your context is the same? Or are you building “</a:t>
            </a:r>
            <a:r>
              <a:rPr lang="en-US" sz="2200" b="1" dirty="0"/>
              <a:t>cargo cult</a:t>
            </a:r>
            <a:r>
              <a:rPr lang="en-US" sz="2200" dirty="0"/>
              <a:t>” code, merely imitating form without content? </a:t>
            </a:r>
            <a:r>
              <a:rPr lang="en-US" sz="2200" b="1" dirty="0"/>
              <a:t>Finding an answer that happens to fit is not the same as the right answer.</a:t>
            </a:r>
          </a:p>
          <a:p>
            <a:pPr indent="-457200"/>
            <a:endParaRPr lang="en-US" sz="2200" dirty="0"/>
          </a:p>
          <a:p>
            <a:pPr indent="-457200"/>
            <a:r>
              <a:rPr lang="en-US" sz="2200" dirty="0"/>
              <a:t>Cargo cult programming is a style of computer programming characterized by the ritual inclusion of code or program structures that serve no real purpose.  In other words, it’s when a developer writes code without really understanding it. </a:t>
            </a:r>
            <a:endParaRPr lang="es-CO" sz="2200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75B108-72CD-70A0-5921-EA8215DF3C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BF6972-DB5D-F062-2FFF-14DD73E69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04" y="4668426"/>
            <a:ext cx="2534334" cy="16570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3FCD6E2-D162-8D56-9CE9-A5159B531652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8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CCBE44-FA2E-9995-2B97-6E7521C8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8"/>
            <a:ext cx="9666016" cy="4687881"/>
          </a:xfrm>
        </p:spPr>
        <p:txBody>
          <a:bodyPr/>
          <a:lstStyle/>
          <a:p>
            <a:pPr marL="0" indent="0" algn="just">
              <a:buNone/>
            </a:pPr>
            <a:r>
              <a:rPr lang="es-CO" sz="2400" dirty="0"/>
              <a:t>Aunque el </a:t>
            </a:r>
            <a:r>
              <a:rPr lang="es-CO" sz="2400" dirty="0" err="1"/>
              <a:t>framework</a:t>
            </a:r>
            <a:r>
              <a:rPr lang="es-CO" sz="2400" dirty="0"/>
              <a:t> recomiende ciertas prácticas, utilice su criterio y experiencia para  reconocer si esas prácticas si apoyan el “buen” desarrollo y las arquitecturas “limpias”.</a:t>
            </a:r>
          </a:p>
          <a:p>
            <a:pPr algn="just"/>
            <a:endParaRPr lang="es-CO" sz="2400" i="1" dirty="0"/>
          </a:p>
          <a:p>
            <a:pPr marL="0" indent="0" algn="just">
              <a:buNone/>
            </a:pPr>
            <a:r>
              <a:rPr lang="en-US" sz="2400" b="1" u="sng" dirty="0"/>
              <a:t>“Critically Analyze What You Read and Hear”</a:t>
            </a:r>
            <a:endParaRPr lang="es-CO" sz="2400" b="1" u="sng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2D22E-38A8-64D0-78C3-70FA417640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B21F7A4A-EA92-ADFE-4C3B-C50DD1E5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48" y="3824835"/>
            <a:ext cx="2580051" cy="25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418915C-AC56-394F-7AE1-37C896A258AB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7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CCBE44-FA2E-9995-2B97-6E7521C8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666016" cy="2497394"/>
          </a:xfrm>
        </p:spPr>
        <p:txBody>
          <a:bodyPr/>
          <a:lstStyle/>
          <a:p>
            <a:pPr marL="0" indent="0" algn="just">
              <a:buNone/>
            </a:pPr>
            <a:r>
              <a:rPr lang="es-CO" sz="2400" dirty="0"/>
              <a:t>Trate de utilizar la menor cantidad de elementos posibles que le brinde el </a:t>
            </a:r>
            <a:r>
              <a:rPr lang="es-CO" sz="2400" dirty="0" err="1"/>
              <a:t>framework</a:t>
            </a:r>
            <a:r>
              <a:rPr lang="es-CO" sz="2400" dirty="0"/>
              <a:t>, y si el </a:t>
            </a:r>
            <a:r>
              <a:rPr lang="es-CO" sz="2400" dirty="0" err="1"/>
              <a:t>framework</a:t>
            </a:r>
            <a:r>
              <a:rPr lang="es-CO" sz="2400" dirty="0"/>
              <a:t> le brinda múltiples maneras de utilizar ciertos componentes, cásese solo con una.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2D22E-38A8-64D0-78C3-70FA417640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B21F7A4A-EA92-ADFE-4C3B-C50DD1E5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449" y="3429000"/>
            <a:ext cx="2776783" cy="27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88C94F8-B3BB-67D8-DB5F-C945E469E162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1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 dirty="0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 dirty="0"/>
              <a:t>Ahora veremos algunos patrones para mejorar nuestras </a:t>
            </a:r>
            <a:r>
              <a:rPr lang="es-CO" sz="2400" dirty="0" err="1"/>
              <a:t>Views</a:t>
            </a:r>
            <a:r>
              <a:rPr lang="es-CO" sz="2400" dirty="0"/>
              <a:t>, en particular con el manejo de formularios.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6023177-B321-7591-F4CA-161D8D91A517}"/>
              </a:ext>
            </a:extLst>
          </p:cNvPr>
          <p:cNvSpPr/>
          <p:nvPr/>
        </p:nvSpPr>
        <p:spPr>
          <a:xfrm>
            <a:off x="1879652" y="2357633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Generación Dinámica de Formularios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6C2906B-F654-C999-6886-312B5FAD351E}"/>
              </a:ext>
            </a:extLst>
          </p:cNvPr>
          <p:cNvSpPr/>
          <p:nvPr/>
        </p:nvSpPr>
        <p:spPr>
          <a:xfrm>
            <a:off x="5370108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Formularios basados en usuarios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F9FBBF-122E-29F1-4426-E57BC7155924}"/>
              </a:ext>
            </a:extLst>
          </p:cNvPr>
          <p:cNvSpPr/>
          <p:nvPr/>
        </p:nvSpPr>
        <p:spPr>
          <a:xfrm>
            <a:off x="9165356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Vistas CRUD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6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41AB9-C4F1-3DEB-A7BE-9C9AB5881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BA04A-28F0-0A28-D5AB-4933DFCC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 dirty="0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0C3293-115A-FC4B-102E-8C2CEE37D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4DAC96-B003-197A-F25B-1C0C8DC3C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fontScale="85000" lnSpcReduction="10000"/>
          </a:bodyPr>
          <a:lstStyle/>
          <a:p>
            <a:pPr marL="342900" indent="-342900"/>
            <a:r>
              <a:rPr lang="es-CO" sz="2400" dirty="0"/>
              <a:t>Ahora veremos algunos patrones para mejorar nuestras </a:t>
            </a:r>
            <a:r>
              <a:rPr lang="es-CO" sz="2400" dirty="0" err="1"/>
              <a:t>Views</a:t>
            </a:r>
            <a:r>
              <a:rPr lang="es-CO" sz="2400" dirty="0"/>
              <a:t>, en particular con el manejo de formularios (más adelante veremos patrones de </a:t>
            </a:r>
            <a:r>
              <a:rPr lang="es-CO" sz="2400" dirty="0" err="1"/>
              <a:t>Views</a:t>
            </a:r>
            <a:r>
              <a:rPr lang="es-CO" sz="2400" dirty="0"/>
              <a:t> generales).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E139273-3DF3-0A87-31E8-8D3472D4A981}"/>
              </a:ext>
            </a:extLst>
          </p:cNvPr>
          <p:cNvSpPr/>
          <p:nvPr/>
        </p:nvSpPr>
        <p:spPr>
          <a:xfrm>
            <a:off x="1879652" y="2357633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Generación Dinámica de Formularios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A4AD3A3-4E30-FB6B-905A-4631242D6530}"/>
              </a:ext>
            </a:extLst>
          </p:cNvPr>
          <p:cNvCxnSpPr>
            <a:stCxn id="6" idx="2"/>
          </p:cNvCxnSpPr>
          <p:nvPr/>
        </p:nvCxnSpPr>
        <p:spPr>
          <a:xfrm>
            <a:off x="3115213" y="3018500"/>
            <a:ext cx="1613" cy="33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4581C105-A8D9-25FA-0FDE-5204E39E8AEA}"/>
              </a:ext>
            </a:extLst>
          </p:cNvPr>
          <p:cNvSpPr/>
          <p:nvPr/>
        </p:nvSpPr>
        <p:spPr>
          <a:xfrm>
            <a:off x="1879652" y="3379746"/>
            <a:ext cx="2562916" cy="111359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Problema</a:t>
            </a:r>
            <a:r>
              <a:rPr lang="es-CO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Necesitamos campos del </a:t>
            </a:r>
            <a:r>
              <a:rPr lang="es-CO" b="1" dirty="0" err="1">
                <a:solidFill>
                  <a:schemeClr val="tx1"/>
                </a:solidFill>
              </a:rPr>
              <a:t>Form</a:t>
            </a:r>
            <a:r>
              <a:rPr lang="es-CO" b="1" dirty="0">
                <a:solidFill>
                  <a:schemeClr val="tx1"/>
                </a:solidFill>
              </a:rPr>
              <a:t> que cambien según la necesidad.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A3DF230-A1D8-2ED0-CB0F-736D29B4BD8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442568" y="3936544"/>
            <a:ext cx="11913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992AD30-EE80-642A-633F-D9A223477C62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0B547B1-EE43-2026-9D2E-6DD5811A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955" y="3806193"/>
            <a:ext cx="4647367" cy="908703"/>
          </a:xfrm>
          <a:prstGeom prst="rect">
            <a:avLst/>
          </a:prstGeom>
        </p:spPr>
      </p:pic>
      <p:pic>
        <p:nvPicPr>
          <p:cNvPr id="21" name="Gráfico 20" descr="Despegar con relleno sólido">
            <a:extLst>
              <a:ext uri="{FF2B5EF4-FFF2-40B4-BE49-F238E27FC236}">
                <a16:creationId xmlns:a16="http://schemas.microsoft.com/office/drawing/2014/main" id="{384335A2-FFC9-639C-5689-46E9D6D76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2631" y="1951691"/>
            <a:ext cx="1792773" cy="179277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E405C41-63AE-2356-511B-637335A1F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955" y="3814173"/>
            <a:ext cx="5316319" cy="2901736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165A42B-F9F4-6929-C1B3-C54CD1EFAEC7}"/>
              </a:ext>
            </a:extLst>
          </p:cNvPr>
          <p:cNvSpPr/>
          <p:nvPr/>
        </p:nvSpPr>
        <p:spPr>
          <a:xfrm>
            <a:off x="9590340" y="3051807"/>
            <a:ext cx="2562916" cy="111359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¿Qué necesitamos para que se suba a Primera Clase el tiquete?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30E640A-13CB-7704-AB16-53260765CA88}"/>
              </a:ext>
            </a:extLst>
          </p:cNvPr>
          <p:cNvSpPr/>
          <p:nvPr/>
        </p:nvSpPr>
        <p:spPr>
          <a:xfrm>
            <a:off x="2076994" y="4590007"/>
            <a:ext cx="3144009" cy="920264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Usamos el método .pop() en el diccionario </a:t>
            </a:r>
            <a:r>
              <a:rPr lang="es-CO" sz="1600" b="1" dirty="0" err="1">
                <a:solidFill>
                  <a:schemeClr val="bg1"/>
                </a:solidFill>
              </a:rPr>
              <a:t>kwargs</a:t>
            </a:r>
            <a:r>
              <a:rPr lang="es-CO" sz="1600" b="1" dirty="0">
                <a:solidFill>
                  <a:schemeClr val="bg1"/>
                </a:solidFill>
              </a:rPr>
              <a:t> antes de invocar super() para evitar </a:t>
            </a:r>
            <a:r>
              <a:rPr lang="es-CO" sz="1600" b="1" dirty="0" err="1">
                <a:solidFill>
                  <a:schemeClr val="bg1"/>
                </a:solidFill>
              </a:rPr>
              <a:t>Unexpected</a:t>
            </a:r>
            <a:r>
              <a:rPr lang="es-CO" sz="1600" b="1" dirty="0">
                <a:solidFill>
                  <a:schemeClr val="bg1"/>
                </a:solidFill>
              </a:rPr>
              <a:t> </a:t>
            </a:r>
            <a:r>
              <a:rPr lang="es-CO" sz="1600" b="1" dirty="0" err="1">
                <a:solidFill>
                  <a:schemeClr val="bg1"/>
                </a:solidFill>
              </a:rPr>
              <a:t>Keyword</a:t>
            </a:r>
            <a:r>
              <a:rPr lang="es-CO" sz="1600" b="1" dirty="0">
                <a:solidFill>
                  <a:schemeClr val="bg1"/>
                </a:solidFill>
              </a:rPr>
              <a:t> Error.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9327960-4C56-596B-47C9-7D785A95E8C3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5221003" y="4906297"/>
            <a:ext cx="1484597" cy="1438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6F2C23C-28F9-4001-F323-767CB0F85324}"/>
              </a:ext>
            </a:extLst>
          </p:cNvPr>
          <p:cNvSpPr/>
          <p:nvPr/>
        </p:nvSpPr>
        <p:spPr>
          <a:xfrm>
            <a:off x="592397" y="5660829"/>
            <a:ext cx="4471216" cy="920264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Con esto, cuando invoquemos el formulario </a:t>
            </a:r>
            <a:r>
              <a:rPr lang="es-CO" sz="1600" b="1" dirty="0" err="1">
                <a:solidFill>
                  <a:schemeClr val="bg1"/>
                </a:solidFill>
              </a:rPr>
              <a:t>PersonDetailsForm</a:t>
            </a:r>
            <a:r>
              <a:rPr lang="es-CO" sz="1600" b="1" dirty="0">
                <a:solidFill>
                  <a:schemeClr val="bg1"/>
                </a:solidFill>
              </a:rPr>
              <a:t>(</a:t>
            </a:r>
            <a:r>
              <a:rPr lang="es-CO" sz="1600" b="1" dirty="0" err="1">
                <a:solidFill>
                  <a:schemeClr val="bg1"/>
                </a:solidFill>
              </a:rPr>
              <a:t>upgrade</a:t>
            </a:r>
            <a:r>
              <a:rPr lang="es-CO" sz="1600" b="1" dirty="0">
                <a:solidFill>
                  <a:schemeClr val="bg1"/>
                </a:solidFill>
              </a:rPr>
              <a:t>=True) este campo aparecerá dinámicamente.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8244897-3ADA-E819-2756-40DFF969D2A6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5063613" y="5826561"/>
            <a:ext cx="1543664" cy="294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7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6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886D8-0512-82E3-3408-BFAC8586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3DE57-880B-5AB9-A546-7764A80C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 dirty="0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184CE1-89B3-B43A-9B33-DB9EB2544E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08173-0ADA-785F-7770-2474F6669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fontScale="85000" lnSpcReduction="10000"/>
          </a:bodyPr>
          <a:lstStyle/>
          <a:p>
            <a:pPr marL="342900" indent="-342900"/>
            <a:r>
              <a:rPr lang="es-CO" sz="2400" dirty="0"/>
              <a:t>Ahora veremos algunos patrones para mejorar nuestras </a:t>
            </a:r>
            <a:r>
              <a:rPr lang="es-CO" sz="2400" dirty="0" err="1"/>
              <a:t>Views</a:t>
            </a:r>
            <a:r>
              <a:rPr lang="es-CO" sz="2400" dirty="0"/>
              <a:t>, en particular con el manejo de formularios (más adelante veremos patrones de </a:t>
            </a:r>
            <a:r>
              <a:rPr lang="es-CO" sz="2400" dirty="0" err="1"/>
              <a:t>Views</a:t>
            </a:r>
            <a:r>
              <a:rPr lang="es-CO" sz="2400" dirty="0"/>
              <a:t> generales).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C1AF35C-0EDB-65C0-1617-DDF09A090796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5408591-A5B6-B9A9-6B49-7B858DE4D309}"/>
              </a:ext>
            </a:extLst>
          </p:cNvPr>
          <p:cNvSpPr/>
          <p:nvPr/>
        </p:nvSpPr>
        <p:spPr>
          <a:xfrm>
            <a:off x="5278313" y="3633018"/>
            <a:ext cx="2562916" cy="111359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Caso particular del patrón anterior.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DED96A4-B192-C042-2AC6-1D477DB54315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6559771" y="3018495"/>
            <a:ext cx="1618" cy="61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0D39A45-5BCD-A180-A832-E34C0AE5694A}"/>
              </a:ext>
            </a:extLst>
          </p:cNvPr>
          <p:cNvSpPr/>
          <p:nvPr/>
        </p:nvSpPr>
        <p:spPr>
          <a:xfrm>
            <a:off x="5370108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Formularios basados en usuarios</a:t>
            </a:r>
          </a:p>
        </p:txBody>
      </p:sp>
    </p:spTree>
    <p:extLst>
      <p:ext uri="{BB962C8B-B14F-4D97-AF65-F5344CB8AC3E}">
        <p14:creationId xmlns:p14="http://schemas.microsoft.com/office/powerpoint/2010/main" val="124715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886D8-0512-82E3-3408-BFAC8586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3DE57-880B-5AB9-A546-7764A80C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 dirty="0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184CE1-89B3-B43A-9B33-DB9EB2544E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08173-0ADA-785F-7770-2474F6669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fontScale="85000" lnSpcReduction="10000"/>
          </a:bodyPr>
          <a:lstStyle/>
          <a:p>
            <a:pPr marL="342900" indent="-342900"/>
            <a:r>
              <a:rPr lang="es-CO" sz="2400" dirty="0"/>
              <a:t>Ahora veremos algunos patrones para mejorar nuestras </a:t>
            </a:r>
            <a:r>
              <a:rPr lang="es-CO" sz="2400" dirty="0" err="1"/>
              <a:t>Views</a:t>
            </a:r>
            <a:r>
              <a:rPr lang="es-CO" sz="2400" dirty="0"/>
              <a:t>, en particular con el manejo de formularios (más adelante veremos patrones de </a:t>
            </a:r>
            <a:r>
              <a:rPr lang="es-CO" sz="2400" dirty="0" err="1"/>
              <a:t>Views</a:t>
            </a:r>
            <a:r>
              <a:rPr lang="es-CO" sz="2400" dirty="0"/>
              <a:t> generales).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C1AF35C-0EDB-65C0-1617-DDF09A090796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0D39A45-5BCD-A180-A832-E34C0AE5694A}"/>
              </a:ext>
            </a:extLst>
          </p:cNvPr>
          <p:cNvSpPr/>
          <p:nvPr/>
        </p:nvSpPr>
        <p:spPr>
          <a:xfrm>
            <a:off x="5370108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Formularios basados en usuarios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7E17D2-A0B9-3BF0-D906-387CDD4F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05" y="3615256"/>
            <a:ext cx="7788381" cy="269202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BED68B7-3E04-776E-2D08-64B8B3DCECC8}"/>
              </a:ext>
            </a:extLst>
          </p:cNvPr>
          <p:cNvSpPr/>
          <p:nvPr/>
        </p:nvSpPr>
        <p:spPr>
          <a:xfrm>
            <a:off x="5798127" y="3730336"/>
            <a:ext cx="3771899" cy="115339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BBFFC0F-E337-D444-51F8-34A5C8F62750}"/>
              </a:ext>
            </a:extLst>
          </p:cNvPr>
          <p:cNvCxnSpPr/>
          <p:nvPr/>
        </p:nvCxnSpPr>
        <p:spPr>
          <a:xfrm>
            <a:off x="4447309" y="5943600"/>
            <a:ext cx="48733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60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A0FD085E-6FE8-FF77-6F78-E54E49FC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378" y="1656415"/>
            <a:ext cx="3086961" cy="41398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035D8F-5013-A813-CD22-9B40872A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- Estructura de directorios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B0029-DCFE-A37C-2D3E-C4E5B13A7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EB6EECD-AB5B-A4F0-A0E4-475910618780}"/>
              </a:ext>
            </a:extLst>
          </p:cNvPr>
          <p:cNvSpPr/>
          <p:nvPr/>
        </p:nvSpPr>
        <p:spPr>
          <a:xfrm>
            <a:off x="1919172" y="2099875"/>
            <a:ext cx="2280114" cy="6205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Package</a:t>
            </a:r>
            <a:r>
              <a:rPr lang="es-CO" b="1" dirty="0">
                <a:solidFill>
                  <a:schemeClr val="tx1"/>
                </a:solidFill>
              </a:rPr>
              <a:t> file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CC1560D-A63E-47F8-FE14-EE53FC81417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99286" y="2410154"/>
            <a:ext cx="1779362" cy="107413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E0BDAB5-7E8D-11B9-81D3-7879CE2B5E50}"/>
              </a:ext>
            </a:extLst>
          </p:cNvPr>
          <p:cNvSpPr/>
          <p:nvPr/>
        </p:nvSpPr>
        <p:spPr>
          <a:xfrm>
            <a:off x="1729433" y="3029777"/>
            <a:ext cx="2280114" cy="4859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Project </a:t>
            </a:r>
            <a:r>
              <a:rPr lang="es-CO" b="1" dirty="0" err="1">
                <a:solidFill>
                  <a:schemeClr val="tx1"/>
                </a:solidFill>
              </a:rPr>
              <a:t>config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47BDF79-F083-E73E-1C96-AB0C873D041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009547" y="3272773"/>
            <a:ext cx="1874232" cy="98693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11D02AD-E9AC-2955-CFCC-8BA084B93FE6}"/>
              </a:ext>
            </a:extLst>
          </p:cNvPr>
          <p:cNvSpPr/>
          <p:nvPr/>
        </p:nvSpPr>
        <p:spPr>
          <a:xfrm>
            <a:off x="1745345" y="3859588"/>
            <a:ext cx="2280114" cy="4859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Gateway files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74D1557-35D0-8707-BBDA-1F4763D0089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025459" y="4102584"/>
            <a:ext cx="1933647" cy="82981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B5E4E69-4049-3909-00EA-7D19ED2833DF}"/>
              </a:ext>
            </a:extLst>
          </p:cNvPr>
          <p:cNvSpPr/>
          <p:nvPr/>
        </p:nvSpPr>
        <p:spPr>
          <a:xfrm>
            <a:off x="9325883" y="1978735"/>
            <a:ext cx="2280114" cy="86283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Command</a:t>
            </a:r>
            <a:r>
              <a:rPr lang="es-CO" b="1" dirty="0">
                <a:solidFill>
                  <a:schemeClr val="tx1"/>
                </a:solidFill>
              </a:rPr>
              <a:t>-line </a:t>
            </a:r>
            <a:r>
              <a:rPr lang="es-CO" b="1" dirty="0" err="1"/>
              <a:t>u</a:t>
            </a:r>
            <a:r>
              <a:rPr lang="es-CO" b="1" dirty="0" err="1">
                <a:solidFill>
                  <a:schemeClr val="tx1"/>
                </a:solidFill>
              </a:rPr>
              <a:t>tility</a:t>
            </a:r>
            <a:r>
              <a:rPr lang="es-CO" b="1" dirty="0">
                <a:solidFill>
                  <a:schemeClr val="tx1"/>
                </a:solidFill>
              </a:rPr>
              <a:t>/</a:t>
            </a:r>
            <a:r>
              <a:rPr lang="es-CO" b="1" dirty="0" err="1">
                <a:solidFill>
                  <a:schemeClr val="tx1"/>
                </a:solidFill>
              </a:rPr>
              <a:t>admin</a:t>
            </a:r>
            <a:r>
              <a:rPr lang="es-CO" b="1" dirty="0">
                <a:solidFill>
                  <a:schemeClr val="tx1"/>
                </a:solidFill>
              </a:rPr>
              <a:t> file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74353F8-C317-2C1A-646D-DF6E41C7851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178379" y="2410154"/>
            <a:ext cx="2147504" cy="320540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84A77FF-860B-3955-40B4-B1B830CA0E71}"/>
              </a:ext>
            </a:extLst>
          </p:cNvPr>
          <p:cNvSpPr/>
          <p:nvPr/>
        </p:nvSpPr>
        <p:spPr>
          <a:xfrm>
            <a:off x="9407939" y="5341180"/>
            <a:ext cx="2280114" cy="54875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Routes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10F0833-B63A-7C6F-0880-824A96A94304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7016893" y="4698124"/>
            <a:ext cx="2391046" cy="91743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3462A76-D51B-069F-0565-68798D41E8B2}"/>
              </a:ext>
            </a:extLst>
          </p:cNvPr>
          <p:cNvSpPr/>
          <p:nvPr/>
        </p:nvSpPr>
        <p:spPr>
          <a:xfrm>
            <a:off x="8894765" y="4181204"/>
            <a:ext cx="2280114" cy="45414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488D0E0-5A66-45AF-4F00-3DCC1397114A}"/>
              </a:ext>
            </a:extLst>
          </p:cNvPr>
          <p:cNvCxnSpPr>
            <a:cxnSpLocks/>
          </p:cNvCxnSpPr>
          <p:nvPr/>
        </p:nvCxnSpPr>
        <p:spPr>
          <a:xfrm flipH="1">
            <a:off x="7083510" y="4376440"/>
            <a:ext cx="1811255" cy="91743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B38377A-2512-CE7C-4EAD-18C4771E5410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Project Files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6F0CA36-BBBC-5CD2-8AF6-C3EB75E632D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025459" y="3899736"/>
            <a:ext cx="1946569" cy="20284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7C2595B3-F2ED-FC58-A91E-075CB04AF98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2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EE0D-0F41-6994-2759-EAEE0CCF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7DA98-6861-5020-ED0F-81E76B97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 dirty="0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681D70-E848-F228-FD52-89E5E6DFEA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CAE5F7-693E-145D-1FAF-2FFC257B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6491" y="1388898"/>
            <a:ext cx="9397251" cy="825909"/>
          </a:xfrm>
        </p:spPr>
        <p:txBody>
          <a:bodyPr>
            <a:normAutofit fontScale="85000" lnSpcReduction="10000"/>
          </a:bodyPr>
          <a:lstStyle/>
          <a:p>
            <a:pPr marL="342900" indent="-342900"/>
            <a:r>
              <a:rPr lang="es-CO" sz="2400" dirty="0"/>
              <a:t>Ahora veremos algunos patrones para mejorar nuestras </a:t>
            </a:r>
            <a:r>
              <a:rPr lang="es-CO" sz="2400" dirty="0" err="1"/>
              <a:t>Views</a:t>
            </a:r>
            <a:r>
              <a:rPr lang="es-CO" sz="2400" dirty="0"/>
              <a:t>, en particular con el manejo de formularios (más adelante veremos patrones de </a:t>
            </a:r>
            <a:r>
              <a:rPr lang="es-CO" sz="2400" dirty="0" err="1"/>
              <a:t>Views</a:t>
            </a:r>
            <a:r>
              <a:rPr lang="es-CO" sz="2400" dirty="0"/>
              <a:t> generales).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1A0BC4-1400-6079-3674-E31327D426DC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3072D15-7688-6BB3-786A-354BB67ED6FF}"/>
              </a:ext>
            </a:extLst>
          </p:cNvPr>
          <p:cNvCxnSpPr/>
          <p:nvPr/>
        </p:nvCxnSpPr>
        <p:spPr>
          <a:xfrm>
            <a:off x="10466438" y="3043263"/>
            <a:ext cx="1613" cy="33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8BC91F1C-7288-4363-E0B7-C948B2A1C015}"/>
              </a:ext>
            </a:extLst>
          </p:cNvPr>
          <p:cNvSpPr/>
          <p:nvPr/>
        </p:nvSpPr>
        <p:spPr>
          <a:xfrm>
            <a:off x="9030928" y="3397045"/>
            <a:ext cx="2871019" cy="121419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Problema</a:t>
            </a:r>
            <a:r>
              <a:rPr lang="es-CO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Escribir interfaces CRUD es repetitivo, violando el principio DRY.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F8ED0C0-2CD6-4330-6CF8-AFA8F4597AA7}"/>
              </a:ext>
            </a:extLst>
          </p:cNvPr>
          <p:cNvSpPr/>
          <p:nvPr/>
        </p:nvSpPr>
        <p:spPr>
          <a:xfrm>
            <a:off x="9165356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Vistas CRUD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8B55112-8A33-9FA1-36C1-8E3C9090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29" y="3147358"/>
            <a:ext cx="6873634" cy="159178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35C3AEC-08A9-F632-5C58-D926D29A7A2B}"/>
              </a:ext>
            </a:extLst>
          </p:cNvPr>
          <p:cNvSpPr/>
          <p:nvPr/>
        </p:nvSpPr>
        <p:spPr>
          <a:xfrm>
            <a:off x="1868129" y="2192586"/>
            <a:ext cx="2471121" cy="8259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Soluci</a:t>
            </a:r>
            <a:r>
              <a:rPr lang="es-CO" b="1" u="sng" dirty="0"/>
              <a:t>ón</a:t>
            </a:r>
            <a:r>
              <a:rPr lang="es-CO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dirty="0" err="1">
                <a:solidFill>
                  <a:schemeClr val="tx1"/>
                </a:solidFill>
              </a:rPr>
              <a:t>Generic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Class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Based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Views</a:t>
            </a:r>
            <a:r>
              <a:rPr lang="es-CO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58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E6ADD-0D6B-8DEC-3E23-D04841CB3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452FD-27A0-75FA-CCA1-3CF2A8D9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 dirty="0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05BBC9-1074-0BCA-41FA-398D68725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41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1816BD-3FA9-5073-4320-ACC76FC68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6491" y="1388898"/>
            <a:ext cx="9397251" cy="825909"/>
          </a:xfrm>
        </p:spPr>
        <p:txBody>
          <a:bodyPr>
            <a:normAutofit fontScale="85000" lnSpcReduction="10000"/>
          </a:bodyPr>
          <a:lstStyle/>
          <a:p>
            <a:pPr marL="342900" indent="-342900"/>
            <a:r>
              <a:rPr lang="es-CO" sz="2400" dirty="0"/>
              <a:t>Ahora veremos algunos patrones para mejorar nuestras </a:t>
            </a:r>
            <a:r>
              <a:rPr lang="es-CO" sz="2400" dirty="0" err="1"/>
              <a:t>Views</a:t>
            </a:r>
            <a:r>
              <a:rPr lang="es-CO" sz="2400" dirty="0"/>
              <a:t>, en particular con el manejo de formularios (más adelante veremos patrones de </a:t>
            </a:r>
            <a:r>
              <a:rPr lang="es-CO" sz="2400" dirty="0" err="1"/>
              <a:t>Views</a:t>
            </a:r>
            <a:r>
              <a:rPr lang="es-CO" sz="2400" dirty="0"/>
              <a:t> generales).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A89EC03-905F-D787-588F-A44FEA536E96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EDA43B9-CC73-6475-090B-6961E00448AC}"/>
              </a:ext>
            </a:extLst>
          </p:cNvPr>
          <p:cNvCxnSpPr/>
          <p:nvPr/>
        </p:nvCxnSpPr>
        <p:spPr>
          <a:xfrm>
            <a:off x="10466438" y="3043263"/>
            <a:ext cx="1613" cy="33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220269AE-17EF-E8C1-CDCA-006E278EA2AC}"/>
              </a:ext>
            </a:extLst>
          </p:cNvPr>
          <p:cNvSpPr/>
          <p:nvPr/>
        </p:nvSpPr>
        <p:spPr>
          <a:xfrm>
            <a:off x="9030928" y="3397045"/>
            <a:ext cx="2871019" cy="121419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Problema</a:t>
            </a:r>
            <a:r>
              <a:rPr lang="es-CO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Escribir interfaces CRUD es repetitivo, violando el principio DRY.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CD75ECE-F69C-37E1-2693-C219C826A92D}"/>
              </a:ext>
            </a:extLst>
          </p:cNvPr>
          <p:cNvSpPr/>
          <p:nvPr/>
        </p:nvSpPr>
        <p:spPr>
          <a:xfrm>
            <a:off x="1868129" y="2192586"/>
            <a:ext cx="2471121" cy="8259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Soluci</a:t>
            </a:r>
            <a:r>
              <a:rPr lang="es-CO" b="1" u="sng" dirty="0"/>
              <a:t>ón</a:t>
            </a:r>
            <a:r>
              <a:rPr lang="es-CO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dirty="0" err="1">
                <a:solidFill>
                  <a:schemeClr val="tx1"/>
                </a:solidFill>
              </a:rPr>
              <a:t>Generic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Class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Based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Views</a:t>
            </a:r>
            <a:r>
              <a:rPr lang="es-CO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2535AEC-BE08-DC95-E10C-6CF4FCD24F9C}"/>
              </a:ext>
            </a:extLst>
          </p:cNvPr>
          <p:cNvSpPr/>
          <p:nvPr/>
        </p:nvSpPr>
        <p:spPr>
          <a:xfrm>
            <a:off x="9165356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Vistas CRUD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7AA12FF-EB68-D84C-91A2-09C7DE74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189" y="3056995"/>
            <a:ext cx="615400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71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 dirty="0"/>
              <a:t>Vistas/Controladores – Patrones de Diseño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42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 dirty="0"/>
              <a:t>Ahora veremos algunos patrones para mejorar nuestras </a:t>
            </a:r>
            <a:r>
              <a:rPr lang="es-CO" sz="2400" dirty="0" err="1"/>
              <a:t>Views</a:t>
            </a:r>
            <a:r>
              <a:rPr lang="es-CO" sz="2400" dirty="0"/>
              <a:t>, en particular para acceder a vistas controladas.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6023177-B321-7591-F4CA-161D8D91A517}"/>
              </a:ext>
            </a:extLst>
          </p:cNvPr>
          <p:cNvSpPr/>
          <p:nvPr/>
        </p:nvSpPr>
        <p:spPr>
          <a:xfrm>
            <a:off x="6565953" y="2669361"/>
            <a:ext cx="1871466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Decoradores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57A7221-1145-858A-324A-2A6331253534}"/>
              </a:ext>
            </a:extLst>
          </p:cNvPr>
          <p:cNvSpPr/>
          <p:nvPr/>
        </p:nvSpPr>
        <p:spPr>
          <a:xfrm>
            <a:off x="1858870" y="2299091"/>
            <a:ext cx="3585966" cy="14728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Problema</a:t>
            </a:r>
            <a:r>
              <a:rPr lang="es-CO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dirty="0"/>
              <a:t>Algunas páginas necesitan acceso controlado, ya sea que el usuario esté autenticado, sea una cuenta de staff u otro motivo.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75F64CD-B7C1-2BA0-0D36-F4FF3ABFEE4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44836" y="3035496"/>
            <a:ext cx="1049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25D76CC-6FFF-BF16-F732-FD46E7BE6E07}"/>
              </a:ext>
            </a:extLst>
          </p:cNvPr>
          <p:cNvSpPr/>
          <p:nvPr/>
        </p:nvSpPr>
        <p:spPr>
          <a:xfrm>
            <a:off x="9378425" y="2676288"/>
            <a:ext cx="1871466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Mixins</a:t>
            </a:r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1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 dirty="0"/>
              <a:t>Vistas/Controladores – Patrones de Diseño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43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 dirty="0"/>
              <a:t>Ahora veremos algunos patrones para mejorar nuestras </a:t>
            </a:r>
            <a:r>
              <a:rPr lang="es-CO" sz="2400" dirty="0" err="1"/>
              <a:t>Views</a:t>
            </a:r>
            <a:r>
              <a:rPr lang="es-CO" sz="2400" dirty="0"/>
              <a:t>, en particular para acceder a vistas controladas.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6023177-B321-7591-F4CA-161D8D91A517}"/>
              </a:ext>
            </a:extLst>
          </p:cNvPr>
          <p:cNvSpPr/>
          <p:nvPr/>
        </p:nvSpPr>
        <p:spPr>
          <a:xfrm>
            <a:off x="6565953" y="2669361"/>
            <a:ext cx="1871466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Decoradores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57A7221-1145-858A-324A-2A6331253534}"/>
              </a:ext>
            </a:extLst>
          </p:cNvPr>
          <p:cNvSpPr/>
          <p:nvPr/>
        </p:nvSpPr>
        <p:spPr>
          <a:xfrm>
            <a:off x="1858870" y="2299091"/>
            <a:ext cx="3585966" cy="14728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Problema</a:t>
            </a:r>
            <a:r>
              <a:rPr lang="es-CO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dirty="0"/>
              <a:t>Algunas páginas necesitan acceso controlado, ya sea que el usuario esté autenticado, sea una cuenta de staff u otro motivo.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75F64CD-B7C1-2BA0-0D36-F4FF3ABFEE4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44836" y="3035496"/>
            <a:ext cx="1049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3A774708-9B98-605C-5F6C-C8DF7A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45" y="4941242"/>
            <a:ext cx="5876946" cy="178210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54EA85-0A02-555F-B90B-2FC962E083CA}"/>
              </a:ext>
            </a:extLst>
          </p:cNvPr>
          <p:cNvSpPr/>
          <p:nvPr/>
        </p:nvSpPr>
        <p:spPr>
          <a:xfrm>
            <a:off x="2073616" y="4353792"/>
            <a:ext cx="2342521" cy="4953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 err="1"/>
              <a:t>Class</a:t>
            </a:r>
            <a:r>
              <a:rPr lang="es-CO" b="1" u="sng" dirty="0"/>
              <a:t> </a:t>
            </a:r>
            <a:r>
              <a:rPr lang="es-CO" b="1" u="sng" dirty="0" err="1"/>
              <a:t>Based</a:t>
            </a:r>
            <a:r>
              <a:rPr lang="es-CO" b="1" u="sng" dirty="0"/>
              <a:t> View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EC8DFDF-B827-A5AC-4D05-B114E7FE2AB8}"/>
              </a:ext>
            </a:extLst>
          </p:cNvPr>
          <p:cNvSpPr/>
          <p:nvPr/>
        </p:nvSpPr>
        <p:spPr>
          <a:xfrm>
            <a:off x="8689162" y="4277592"/>
            <a:ext cx="2342521" cy="4953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 err="1"/>
              <a:t>Function</a:t>
            </a:r>
            <a:r>
              <a:rPr lang="es-CO" b="1" u="sng" dirty="0"/>
              <a:t> </a:t>
            </a:r>
            <a:r>
              <a:rPr lang="es-CO" b="1" u="sng" dirty="0" err="1"/>
              <a:t>Based</a:t>
            </a:r>
            <a:r>
              <a:rPr lang="es-CO" b="1" u="sng" dirty="0"/>
              <a:t> View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F318F94-BD04-B4AD-7EE8-D39D1B37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99" y="4935680"/>
            <a:ext cx="5191701" cy="15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 dirty="0"/>
              <a:t>Vistas/Controladores – Patrones de Diseño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44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 dirty="0"/>
              <a:t>Ahora veremos algunos patrones para mejorar nuestras </a:t>
            </a:r>
            <a:r>
              <a:rPr lang="es-CO" sz="2400" dirty="0" err="1"/>
              <a:t>Views</a:t>
            </a:r>
            <a:r>
              <a:rPr lang="es-CO" sz="2400" dirty="0"/>
              <a:t>, en particular para acceder a vistas controladas.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57A7221-1145-858A-324A-2A6331253534}"/>
              </a:ext>
            </a:extLst>
          </p:cNvPr>
          <p:cNvSpPr/>
          <p:nvPr/>
        </p:nvSpPr>
        <p:spPr>
          <a:xfrm>
            <a:off x="1858870" y="2299091"/>
            <a:ext cx="3585966" cy="14728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Problema</a:t>
            </a:r>
            <a:r>
              <a:rPr lang="es-CO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dirty="0"/>
              <a:t>Algunas páginas necesitan acceso controlado, ya sea que el usuario esté autenticado, sea una cuenta de staff u otro motivo.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25D76CC-6FFF-BF16-F732-FD46E7BE6E07}"/>
              </a:ext>
            </a:extLst>
          </p:cNvPr>
          <p:cNvSpPr/>
          <p:nvPr/>
        </p:nvSpPr>
        <p:spPr>
          <a:xfrm>
            <a:off x="9378425" y="2676288"/>
            <a:ext cx="1871466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Mixins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A4AA7E-AD83-5CCA-AACD-737A6B0C4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516" y="4429928"/>
            <a:ext cx="7231376" cy="181500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89F2B1B-E29F-AE5C-9A8A-8524AE1F6D2B}"/>
              </a:ext>
            </a:extLst>
          </p:cNvPr>
          <p:cNvSpPr/>
          <p:nvPr/>
        </p:nvSpPr>
        <p:spPr>
          <a:xfrm>
            <a:off x="6219589" y="3803074"/>
            <a:ext cx="2342521" cy="4953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 err="1"/>
              <a:t>Class</a:t>
            </a:r>
            <a:r>
              <a:rPr lang="es-CO" b="1" u="sng" dirty="0"/>
              <a:t> </a:t>
            </a:r>
            <a:r>
              <a:rPr lang="es-CO" b="1" u="sng" dirty="0" err="1"/>
              <a:t>Based</a:t>
            </a:r>
            <a:r>
              <a:rPr lang="es-CO" b="1" u="sng" dirty="0"/>
              <a:t> View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91C8238-D16D-FA45-8195-316A009E69D0}"/>
              </a:ext>
            </a:extLst>
          </p:cNvPr>
          <p:cNvSpPr/>
          <p:nvPr/>
        </p:nvSpPr>
        <p:spPr>
          <a:xfrm>
            <a:off x="885589" y="5226627"/>
            <a:ext cx="2751230" cy="149975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En la clase donde abordemos Modelos profundizaremos más en el concepto de </a:t>
            </a:r>
            <a:r>
              <a:rPr lang="es-CO" b="1" dirty="0" err="1"/>
              <a:t>Mixins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0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Django</a:t>
            </a:r>
          </a:p>
          <a:p>
            <a:pPr marL="457200" indent="-457200">
              <a:buSzPct val="100000"/>
            </a:pPr>
            <a:r>
              <a:rPr lang="es-CO" dirty="0"/>
              <a:t>Rutas</a:t>
            </a:r>
          </a:p>
          <a:p>
            <a:pPr marL="457200" indent="-457200">
              <a:buSzPct val="100000"/>
            </a:pPr>
            <a:r>
              <a:rPr lang="es-CO" dirty="0"/>
              <a:t>Controladores</a:t>
            </a:r>
          </a:p>
          <a:p>
            <a:pPr marL="457200" indent="-457200">
              <a:buSzPct val="100000"/>
            </a:pPr>
            <a:r>
              <a:rPr lang="es-CO" b="1" dirty="0"/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120976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3A95E-3D7D-C5BA-AB06-7DB649D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HTML Puro – El 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E62B0-9D4D-6282-3953-C1EF92C91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0310" y="1410789"/>
            <a:ext cx="6518787" cy="5009676"/>
          </a:xfrm>
        </p:spPr>
        <p:txBody>
          <a:bodyPr anchor="ctr">
            <a:noAutofit/>
          </a:bodyPr>
          <a:lstStyle/>
          <a:p>
            <a:r>
              <a:rPr lang="es-CO" sz="1900" dirty="0"/>
              <a:t>Django y la gran mayoría de </a:t>
            </a:r>
            <a:r>
              <a:rPr lang="es-CO" sz="1900" dirty="0" err="1"/>
              <a:t>frameworks</a:t>
            </a:r>
            <a:r>
              <a:rPr lang="es-CO" sz="1900" dirty="0"/>
              <a:t> te permiten definir vistas compuestas de HTML puro.</a:t>
            </a:r>
          </a:p>
          <a:p>
            <a:endParaRPr lang="es-CO" sz="1400" dirty="0"/>
          </a:p>
          <a:p>
            <a:r>
              <a:rPr lang="es-CO" sz="1900" dirty="0"/>
              <a:t>Pero este es un proceso que se ha vuelto obsoleto en épocas modernas.</a:t>
            </a:r>
          </a:p>
          <a:p>
            <a:endParaRPr lang="es-CO" sz="1400" dirty="0"/>
          </a:p>
          <a:p>
            <a:r>
              <a:rPr lang="es-CO" sz="1900" dirty="0"/>
              <a:t>Definir todas nuestras vistas con HTML puro implica que por ejemplo: si tenemos 500 productos, deberíamos definir 500 vistas HTML (una por cada producto). Creo que en este punto, ya sabemos las implicaciones de mantenimiento y costos de utilizar algo como lo anterior.</a:t>
            </a:r>
          </a:p>
          <a:p>
            <a:endParaRPr lang="es-CO" sz="1400" dirty="0"/>
          </a:p>
          <a:p>
            <a:r>
              <a:rPr lang="es-CO" sz="1900" dirty="0"/>
              <a:t>Afortunadamente, la web ha ido evolucionado y ha permitido que como desarrolladores podamos definir “plantillas”.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37B5D5-DAF7-045B-F048-6481D8049C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46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8A90B5-9D31-6F47-5816-08621516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536" y="1676797"/>
            <a:ext cx="3420056" cy="20263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CC7003-103E-FE27-C27B-7CA22FB7B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536" y="3814849"/>
            <a:ext cx="3420056" cy="23314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E3173C0-38A0-61B5-2435-DC915CDF2660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4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9DC0B-B21C-666D-5FC2-1338B90E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HTML Puro – El problema – II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E0E069-1B44-556B-112B-AC86FBB03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5654439" cy="4940850"/>
          </a:xfrm>
        </p:spPr>
        <p:txBody>
          <a:bodyPr anchor="ctr">
            <a:normAutofit/>
          </a:bodyPr>
          <a:lstStyle/>
          <a:p>
            <a:r>
              <a:rPr lang="es-CO" sz="1800" dirty="0"/>
              <a:t>Las plantillas son documentos estructurados, los cuales definen unos “huecos” o “marcas” que se llenarán con contenido dinámico. Ese contenido dinámico normalmente se saca basado en datos que se envían por URL, o desde código en otro lenguaje diferente a HTML, o desde una base de datos.</a:t>
            </a:r>
          </a:p>
          <a:p>
            <a:endParaRPr lang="es-CO" sz="1800" dirty="0"/>
          </a:p>
          <a:p>
            <a:r>
              <a:rPr lang="es-CO" sz="1800" dirty="0"/>
              <a:t>De esta manera, podríamos por ejemplo definir una sola plantilla para mostrar todos los 500 productos, y a esa plantilla colocarle unos “huecos” donde irán los datos propios de cada producto.</a:t>
            </a:r>
          </a:p>
          <a:p>
            <a:endParaRPr lang="es-CO" sz="1800" dirty="0"/>
          </a:p>
          <a:p>
            <a:r>
              <a:rPr lang="es-CO" sz="1800" dirty="0"/>
              <a:t>Pero el problema es que HTML puro, no permite contenido dinámico, no permite definir esos “huecos”, entonces ¿cómo crearlas?.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FB1CB4-1DCB-47FB-05D4-AF0E79832B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47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B245D3-4FC4-C953-B6A8-0F3D0698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357" y="4146755"/>
            <a:ext cx="3749365" cy="18137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5076F0-4BC1-C94D-EBE4-CDDDD29AD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15" y="1894698"/>
            <a:ext cx="3420056" cy="20263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7A66BFA-4BC0-E3C0-39B3-BB90635D2E71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B2BE6-5E87-43CD-D001-FA27D672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Lenguajes de plantillas (</a:t>
            </a:r>
            <a:r>
              <a:rPr lang="es-CO" dirty="0" err="1"/>
              <a:t>Template</a:t>
            </a:r>
            <a:r>
              <a:rPr lang="es-CO" dirty="0"/>
              <a:t> </a:t>
            </a:r>
            <a:r>
              <a:rPr lang="es-CO" dirty="0" err="1"/>
              <a:t>Lenguages</a:t>
            </a:r>
            <a:r>
              <a:rPr lang="es-CO" dirty="0"/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C37E4A-BA77-8D78-CA5C-F72811D34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6614722" cy="4663440"/>
          </a:xfrm>
        </p:spPr>
        <p:txBody>
          <a:bodyPr>
            <a:normAutofit fontScale="85000" lnSpcReduction="20000"/>
          </a:bodyPr>
          <a:lstStyle/>
          <a:p>
            <a:r>
              <a:rPr lang="es-CO" sz="2400" dirty="0"/>
              <a:t>Sin importar el lenguaje o ecosistema que estes utilizando, casi con seguridad vas a encontrar números lenguajes de plantillas o librerías que permitirán definir esos “huecos” y generar ese contenido dinámico. </a:t>
            </a:r>
          </a:p>
          <a:p>
            <a:endParaRPr lang="es-CO" sz="2400" dirty="0"/>
          </a:p>
          <a:p>
            <a:r>
              <a:rPr lang="es-CO" sz="2400" dirty="0"/>
              <a:t>Un lenguaje de plantilla permite a los desarrolladores tomar datos de alguna parte e insertar esos datos en un documento estructurado.</a:t>
            </a:r>
          </a:p>
          <a:p>
            <a:endParaRPr lang="es-CO" sz="2400" dirty="0"/>
          </a:p>
          <a:p>
            <a:r>
              <a:rPr lang="es-CO" sz="2400" dirty="0"/>
              <a:t>Por ejemplo: </a:t>
            </a:r>
          </a:p>
          <a:p>
            <a:pPr lvl="1">
              <a:buClr>
                <a:srgbClr val="009BAF"/>
              </a:buClr>
            </a:pPr>
            <a:r>
              <a:rPr lang="es-CO" sz="2100" dirty="0"/>
              <a:t>Con Express podemos utilizar EJS (</a:t>
            </a:r>
            <a:r>
              <a:rPr lang="es-CO" sz="2100" dirty="0" err="1"/>
              <a:t>Embedded</a:t>
            </a:r>
            <a:r>
              <a:rPr lang="es-CO" sz="2100" dirty="0"/>
              <a:t> JavaScript), que es un lenguaje de plantilla. Y con EJS podemos generar HTML puro, basado en HTML que contiene internamente JavaScript entre unas etiquetas EJS.</a:t>
            </a:r>
          </a:p>
          <a:p>
            <a:pPr lvl="1">
              <a:buClr>
                <a:srgbClr val="009BAF"/>
              </a:buClr>
            </a:pPr>
            <a:r>
              <a:rPr lang="es-CO" sz="2100" dirty="0"/>
              <a:t>Con Laravel podemos utilizar Blade (lenguaje de plantilla), y con Blade podemos generar HTML puro, basado en HTML con unas etiquetas Blade.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5DEB50-27A8-1485-06F7-25739332F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48</a:t>
            </a:fld>
            <a:endParaRPr lang="es-CO"/>
          </a:p>
        </p:txBody>
      </p:sp>
      <p:pic>
        <p:nvPicPr>
          <p:cNvPr id="5" name="Picture 2" descr="Image result for jinja python">
            <a:extLst>
              <a:ext uri="{FF2B5EF4-FFF2-40B4-BE49-F238E27FC236}">
                <a16:creationId xmlns:a16="http://schemas.microsoft.com/office/drawing/2014/main" id="{CBDE5F84-CA9E-9F38-2493-A23D1820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485" y="1694528"/>
            <a:ext cx="1858890" cy="74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haml ruby">
            <a:extLst>
              <a:ext uri="{FF2B5EF4-FFF2-40B4-BE49-F238E27FC236}">
                <a16:creationId xmlns:a16="http://schemas.microsoft.com/office/drawing/2014/main" id="{8327940E-3E05-38AD-3D49-FC768A3F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837" y="2704828"/>
            <a:ext cx="1784537" cy="7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8352B8-BE19-B55A-3640-465007EC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883" y="3715129"/>
            <a:ext cx="1554090" cy="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C19EB8-9021-C883-6552-49605E7C2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852" y="4333567"/>
            <a:ext cx="1742153" cy="174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7A3010C-5773-CF92-B8A8-DDCD18FBF490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9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0E4EA-19D7-08FF-28AB-A7AB2A13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807271-0E23-6457-6C43-2EB5C217C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3870" y="1212767"/>
            <a:ext cx="6587684" cy="4432465"/>
          </a:xfrm>
        </p:spPr>
        <p:txBody>
          <a:bodyPr anchor="ctr">
            <a:normAutofit fontScale="77500" lnSpcReduction="20000"/>
          </a:bodyPr>
          <a:lstStyle/>
          <a:p>
            <a:pPr algn="just"/>
            <a:r>
              <a:rPr lang="en-US" dirty="0"/>
              <a:t>The Django framework efficiently handles and generates HTML web pages that are visible to the end-user dynamically.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Since most of the Django framework functions on the backend, we use Templates to provide a layout and a frontend to our projects.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So, you can expect most modern frameworks to offer a templating language.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Django offers a custom templating language.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As with other aspects of Django, the DRY principle.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BAE9EE-B38C-128A-EA50-D2537BE659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49</a:t>
            </a:fld>
            <a:endParaRPr lang="es-CO"/>
          </a:p>
        </p:txBody>
      </p:sp>
      <p:pic>
        <p:nvPicPr>
          <p:cNvPr id="7172" name="Picture 4" descr="Django Templates: Built-In Tags and Filters – Real Python">
            <a:extLst>
              <a:ext uri="{FF2B5EF4-FFF2-40B4-BE49-F238E27FC236}">
                <a16:creationId xmlns:a16="http://schemas.microsoft.com/office/drawing/2014/main" id="{1C119202-8E31-5790-B015-3519C423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197" y="1271399"/>
            <a:ext cx="3860803" cy="217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B563A0A-A9E4-EB2F-A559-E16C4A953BB1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35D8F-5013-A813-CD22-9B40872A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- Estructura de directorios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B0029-DCFE-A37C-2D3E-C4E5B13A7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B38377A-2512-CE7C-4EAD-18C4771E5410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Application</a:t>
            </a:r>
            <a:r>
              <a:rPr lang="es-CO" b="1" dirty="0">
                <a:solidFill>
                  <a:schemeClr val="bg1"/>
                </a:solidFill>
              </a:rPr>
              <a:t> Files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8BD44E-320D-B473-1E7A-CBBD9F777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33" b="22857"/>
          <a:stretch/>
        </p:blipFill>
        <p:spPr>
          <a:xfrm>
            <a:off x="4634966" y="1277100"/>
            <a:ext cx="5447320" cy="3230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E83B0E3-5D9D-411A-2434-3EB3DCBE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314" y="2256528"/>
            <a:ext cx="4293177" cy="38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9AF2E12-A480-2925-C718-3951FE83DE3F}"/>
              </a:ext>
            </a:extLst>
          </p:cNvPr>
          <p:cNvSpPr/>
          <p:nvPr/>
        </p:nvSpPr>
        <p:spPr>
          <a:xfrm>
            <a:off x="5122718" y="2556164"/>
            <a:ext cx="1298864" cy="228600"/>
          </a:xfrm>
          <a:prstGeom prst="rect">
            <a:avLst/>
          </a:prstGeom>
          <a:solidFill>
            <a:srgbClr val="CDDD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MVC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F637903-8D69-D9AF-A791-376263A01D0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7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CC073CE2-B557-25DE-7D11-949F53A7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208" y="4205056"/>
            <a:ext cx="3458439" cy="23035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r>
              <a:rPr lang="es-CO" dirty="0"/>
              <a:t> – </a:t>
            </a:r>
            <a:r>
              <a:rPr lang="es-CO" dirty="0" err="1"/>
              <a:t>Template</a:t>
            </a:r>
            <a:r>
              <a:rPr lang="es-CO" dirty="0"/>
              <a:t> </a:t>
            </a:r>
            <a:r>
              <a:rPr lang="es-CO" dirty="0" err="1"/>
              <a:t>Language</a:t>
            </a:r>
            <a:r>
              <a:rPr lang="es-CO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779C0D-1A94-06EB-0D45-EC03E39A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4959" y="1130412"/>
            <a:ext cx="9666016" cy="1571402"/>
          </a:xfrm>
        </p:spPr>
        <p:txBody>
          <a:bodyPr>
            <a:normAutofit/>
          </a:bodyPr>
          <a:lstStyle/>
          <a:p>
            <a:r>
              <a:rPr lang="en-US" sz="2000" dirty="0"/>
              <a:t>A Django template is a text document or Python string marked-up using the Django template language. Its main characteristics are Variables, Tags, Filters and Comments.</a:t>
            </a:r>
          </a:p>
          <a:p>
            <a:r>
              <a:rPr lang="en-US" sz="2000" b="1" dirty="0"/>
              <a:t>Variables </a:t>
            </a:r>
            <a:r>
              <a:rPr lang="en-US" sz="2000" dirty="0"/>
              <a:t>output a value from the context, which is a </a:t>
            </a:r>
            <a:r>
              <a:rPr lang="en-US" sz="2000" dirty="0" err="1"/>
              <a:t>dict</a:t>
            </a:r>
            <a:r>
              <a:rPr lang="en-US" sz="2000" dirty="0"/>
              <a:t>-like object mapping keys to value, provided in the View linked to the template.</a:t>
            </a:r>
            <a:endParaRPr lang="en-US" sz="2000" b="1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50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2B43861-2ED3-BFB7-0A2E-0C68D4047202}"/>
              </a:ext>
            </a:extLst>
          </p:cNvPr>
          <p:cNvSpPr/>
          <p:nvPr/>
        </p:nvSpPr>
        <p:spPr>
          <a:xfrm>
            <a:off x="2076994" y="2754224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Syntax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6100BD4-9F86-106F-5B8E-A476B5B5BFF5}"/>
              </a:ext>
            </a:extLst>
          </p:cNvPr>
          <p:cNvSpPr/>
          <p:nvPr/>
        </p:nvSpPr>
        <p:spPr>
          <a:xfrm>
            <a:off x="8515094" y="2754224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Example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B25719E-3C14-0B7C-662B-EFDF6847A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432" y="3603981"/>
            <a:ext cx="2710678" cy="37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{{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variable_name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}}</a:t>
            </a:r>
            <a:r>
              <a:rPr kumimoji="0" lang="es-CO" altLang="es-CO" sz="11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s-CO" altLang="es-CO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368B204B-A20F-3626-45C7-29E2CB571795}"/>
              </a:ext>
            </a:extLst>
          </p:cNvPr>
          <p:cNvSpPr/>
          <p:nvPr/>
        </p:nvSpPr>
        <p:spPr>
          <a:xfrm>
            <a:off x="4944149" y="3480882"/>
            <a:ext cx="779319" cy="42309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091041B-458A-93DC-0D8F-682C46D83CC9}"/>
              </a:ext>
            </a:extLst>
          </p:cNvPr>
          <p:cNvSpPr/>
          <p:nvPr/>
        </p:nvSpPr>
        <p:spPr>
          <a:xfrm>
            <a:off x="5904475" y="5120546"/>
            <a:ext cx="4253651" cy="155376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La manera de relacionar la View con el </a:t>
            </a:r>
            <a:r>
              <a:rPr lang="es-CO" b="1" dirty="0" err="1"/>
              <a:t>Template</a:t>
            </a:r>
            <a:r>
              <a:rPr lang="es-CO" b="1" dirty="0"/>
              <a:t> es mediante el atributo </a:t>
            </a:r>
            <a:r>
              <a:rPr lang="es-CO" b="1" dirty="0" err="1"/>
              <a:t>template_name</a:t>
            </a:r>
            <a:r>
              <a:rPr lang="es-CO" b="1" dirty="0"/>
              <a:t>. El motor de </a:t>
            </a:r>
            <a:r>
              <a:rPr lang="es-CO" b="1" dirty="0" err="1"/>
              <a:t>templates</a:t>
            </a:r>
            <a:r>
              <a:rPr lang="es-CO" b="1" dirty="0"/>
              <a:t> buscará el contexto en esta clase.</a:t>
            </a:r>
            <a:endParaRPr lang="es-CO" b="1" i="1" dirty="0">
              <a:solidFill>
                <a:schemeClr val="tx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74E47BD-55C8-72B5-40CE-97339CA23AFA}"/>
              </a:ext>
            </a:extLst>
          </p:cNvPr>
          <p:cNvSpPr/>
          <p:nvPr/>
        </p:nvSpPr>
        <p:spPr>
          <a:xfrm>
            <a:off x="298440" y="5897427"/>
            <a:ext cx="1910459" cy="7235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About</a:t>
            </a:r>
            <a:r>
              <a:rPr lang="es-CO" b="1" dirty="0"/>
              <a:t> View</a:t>
            </a:r>
            <a:endParaRPr lang="es-CO" b="1" i="1" dirty="0">
              <a:solidFill>
                <a:schemeClr val="tx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6EA48E3-AFE5-BCED-9B9E-9C1084CA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85" y="3480263"/>
            <a:ext cx="6428815" cy="83129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1FDC30C-B4A2-DCC6-F724-AD3EEF21E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019" y="4540755"/>
            <a:ext cx="7878564" cy="47090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703CD2B-EE78-1779-4DC0-A93DA8A0EA6B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r>
              <a:rPr lang="es-CO" dirty="0"/>
              <a:t> – </a:t>
            </a:r>
            <a:r>
              <a:rPr lang="es-CO" dirty="0" err="1"/>
              <a:t>Template</a:t>
            </a:r>
            <a:r>
              <a:rPr lang="es-CO" dirty="0"/>
              <a:t> </a:t>
            </a:r>
            <a:r>
              <a:rPr lang="es-CO" dirty="0" err="1"/>
              <a:t>Language</a:t>
            </a:r>
            <a:r>
              <a:rPr lang="es-CO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779C0D-1A94-06EB-0D45-EC03E39A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240971"/>
            <a:ext cx="9666016" cy="1460665"/>
          </a:xfrm>
        </p:spPr>
        <p:txBody>
          <a:bodyPr/>
          <a:lstStyle/>
          <a:p>
            <a:r>
              <a:rPr lang="en-US" sz="2000" b="1" dirty="0"/>
              <a:t>Tags </a:t>
            </a:r>
            <a:r>
              <a:rPr lang="en-US" sz="2000" dirty="0"/>
              <a:t>provide arbitrary logic in the rendering process.</a:t>
            </a:r>
          </a:p>
          <a:p>
            <a:r>
              <a:rPr lang="en-US" sz="2000" dirty="0"/>
              <a:t>A </a:t>
            </a:r>
            <a:r>
              <a:rPr lang="en-US" sz="2000" b="1" dirty="0"/>
              <a:t>tag </a:t>
            </a:r>
            <a:r>
              <a:rPr lang="en-US" sz="2000" dirty="0"/>
              <a:t>can output content, serve as a control structure (e.g. if or for statements) to fetch content from a database or </a:t>
            </a:r>
            <a:r>
              <a:rPr lang="en-US" sz="2000" dirty="0" err="1"/>
              <a:t>acces</a:t>
            </a:r>
            <a:r>
              <a:rPr lang="en-US" sz="2000" dirty="0"/>
              <a:t> to other template tags.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51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862121-36DA-3F6A-8FA8-AEDDC18AB3A5}"/>
              </a:ext>
            </a:extLst>
          </p:cNvPr>
          <p:cNvSpPr/>
          <p:nvPr/>
        </p:nvSpPr>
        <p:spPr>
          <a:xfrm>
            <a:off x="2987146" y="2538308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Syntax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B91F117-DB7D-8FCD-DF80-ABDF1D0AC80C}"/>
              </a:ext>
            </a:extLst>
          </p:cNvPr>
          <p:cNvSpPr/>
          <p:nvPr/>
        </p:nvSpPr>
        <p:spPr>
          <a:xfrm>
            <a:off x="8486310" y="2538308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Example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1DAD49F-3346-DED1-9816-5A8B6AA08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644" y="3480218"/>
            <a:ext cx="2006960" cy="37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{%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tag_name</a:t>
            </a:r>
            <a:r>
              <a:rPr kumimoji="0" lang="es-CO" altLang="es-CO" sz="20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 %}</a:t>
            </a:r>
            <a:r>
              <a:rPr kumimoji="0" lang="es-CO" altLang="es-CO" sz="1100" b="0" i="0" u="none" strike="noStrike" cap="none" normalizeH="0" baseline="0">
                <a:ln>
                  <a:noFill/>
                </a:ln>
                <a:effectLst/>
              </a:rPr>
              <a:t> </a:t>
            </a:r>
            <a:endParaRPr kumimoji="0" lang="es-CO" altLang="es-CO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9D8C624-5BFA-75F1-4FDA-AD501B26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77" y="4056661"/>
            <a:ext cx="4805382" cy="2582251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4BE7B1B-9F02-EB8F-C9E0-2AB5011AEA64}"/>
              </a:ext>
            </a:extLst>
          </p:cNvPr>
          <p:cNvSpPr/>
          <p:nvPr/>
        </p:nvSpPr>
        <p:spPr>
          <a:xfrm>
            <a:off x="298440" y="5897427"/>
            <a:ext cx="1910459" cy="7235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Product</a:t>
            </a:r>
            <a:r>
              <a:rPr lang="es-CO" b="1" dirty="0"/>
              <a:t> </a:t>
            </a:r>
            <a:r>
              <a:rPr lang="es-CO" b="1" dirty="0" err="1"/>
              <a:t>Index</a:t>
            </a:r>
            <a:r>
              <a:rPr lang="es-CO" b="1" dirty="0"/>
              <a:t> View</a:t>
            </a:r>
            <a:endParaRPr lang="es-CO" b="1" i="1" dirty="0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2B971E7-4785-0FF4-10B0-95ABD4A84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42"/>
          <a:stretch/>
        </p:blipFill>
        <p:spPr>
          <a:xfrm>
            <a:off x="8028896" y="3276993"/>
            <a:ext cx="3101609" cy="1224410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6621A87C-C7CF-986E-8A38-2D74CA756E2F}"/>
              </a:ext>
            </a:extLst>
          </p:cNvPr>
          <p:cNvSpPr/>
          <p:nvPr/>
        </p:nvSpPr>
        <p:spPr>
          <a:xfrm>
            <a:off x="6096000" y="3429000"/>
            <a:ext cx="1445564" cy="42309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735AFB1-3549-F722-DBBC-8E6534D66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91" y="4313584"/>
            <a:ext cx="2460339" cy="158384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A96971E-8947-835C-984E-48F798DE2513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0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6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r>
              <a:rPr lang="es-CO" dirty="0"/>
              <a:t> – </a:t>
            </a:r>
            <a:r>
              <a:rPr lang="es-CO" dirty="0" err="1"/>
              <a:t>Template</a:t>
            </a:r>
            <a:r>
              <a:rPr lang="es-CO" dirty="0"/>
              <a:t> </a:t>
            </a:r>
            <a:r>
              <a:rPr lang="es-CO" dirty="0" err="1"/>
              <a:t>Language</a:t>
            </a:r>
            <a:r>
              <a:rPr lang="es-CO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52</a:t>
            </a:fld>
            <a:endParaRPr lang="es-CO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3F6B412-7AFB-580B-ACEA-4E9D6B097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075145"/>
              </p:ext>
            </p:extLst>
          </p:nvPr>
        </p:nvGraphicFramePr>
        <p:xfrm>
          <a:off x="2774371" y="1950720"/>
          <a:ext cx="7613073" cy="295656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537691">
                  <a:extLst>
                    <a:ext uri="{9D8B030D-6E8A-4147-A177-3AD203B41FA5}">
                      <a16:colId xmlns:a16="http://schemas.microsoft.com/office/drawing/2014/main" val="1360603210"/>
                    </a:ext>
                  </a:extLst>
                </a:gridCol>
                <a:gridCol w="2537691">
                  <a:extLst>
                    <a:ext uri="{9D8B030D-6E8A-4147-A177-3AD203B41FA5}">
                      <a16:colId xmlns:a16="http://schemas.microsoft.com/office/drawing/2014/main" val="453174999"/>
                    </a:ext>
                  </a:extLst>
                </a:gridCol>
                <a:gridCol w="2537691">
                  <a:extLst>
                    <a:ext uri="{9D8B030D-6E8A-4147-A177-3AD203B41FA5}">
                      <a16:colId xmlns:a16="http://schemas.microsoft.com/office/drawing/2014/main" val="3104242609"/>
                    </a:ext>
                  </a:extLst>
                </a:gridCol>
              </a:tblGrid>
              <a:tr h="432408"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 dirty="0">
                          <a:effectLst/>
                        </a:rPr>
                        <a:t> </a:t>
                      </a:r>
                    </a:p>
                  </a:txBody>
                  <a:tcPr marL="38100" marR="381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 dirty="0" err="1">
                          <a:effectLst/>
                        </a:rPr>
                        <a:t>Commonly</a:t>
                      </a:r>
                      <a:r>
                        <a:rPr lang="es-CO" sz="2400" b="1" dirty="0">
                          <a:effectLst/>
                        </a:rPr>
                        <a:t> </a:t>
                      </a:r>
                      <a:r>
                        <a:rPr lang="es-CO" sz="2400" b="1" dirty="0" err="1">
                          <a:effectLst/>
                        </a:rPr>
                        <a:t>used</a:t>
                      </a:r>
                      <a:r>
                        <a:rPr lang="es-CO" sz="2400" b="1" dirty="0">
                          <a:effectLst/>
                        </a:rPr>
                        <a:t> Tags</a:t>
                      </a:r>
                    </a:p>
                  </a:txBody>
                  <a:tcPr marL="76200" marR="762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06795"/>
                  </a:ext>
                </a:extLst>
              </a:tr>
              <a:tr h="47745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2"/>
                        </a:rPr>
                        <a:t>Comment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3"/>
                        </a:rPr>
                        <a:t>cycle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4"/>
                        </a:rPr>
                        <a:t>extends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78566254"/>
                  </a:ext>
                </a:extLst>
              </a:tr>
              <a:tr h="47745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5"/>
                        </a:rPr>
                        <a:t>if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6"/>
                        </a:rPr>
                        <a:t>for</a:t>
                      </a:r>
                      <a:r>
                        <a:rPr lang="es-CO" sz="2000" b="0" u="sng" dirty="0">
                          <a:effectLst/>
                          <a:hlinkClick r:id="rId6"/>
                        </a:rPr>
                        <a:t> </a:t>
                      </a:r>
                      <a:r>
                        <a:rPr lang="es-CO" sz="2000" b="0" u="sng" dirty="0" err="1">
                          <a:effectLst/>
                          <a:hlinkClick r:id="rId6"/>
                        </a:rPr>
                        <a:t>loop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7"/>
                        </a:rPr>
                        <a:t>for … empty loop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856394653"/>
                  </a:ext>
                </a:extLst>
              </a:tr>
              <a:tr h="47745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8"/>
                        </a:rPr>
                        <a:t>Boolean Operators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9"/>
                        </a:rPr>
                        <a:t>firstof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10"/>
                        </a:rPr>
                        <a:t>include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535569895"/>
                  </a:ext>
                </a:extLst>
              </a:tr>
              <a:tr h="47745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1"/>
                        </a:rPr>
                        <a:t>lorem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12"/>
                        </a:rPr>
                        <a:t>now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13"/>
                        </a:rPr>
                        <a:t>url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7110274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3E75011-1F7E-267B-2FCC-475AB28B737E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331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r>
              <a:rPr lang="es-CO" dirty="0"/>
              <a:t> – </a:t>
            </a:r>
            <a:r>
              <a:rPr lang="es-CO" dirty="0" err="1"/>
              <a:t>Template</a:t>
            </a:r>
            <a:r>
              <a:rPr lang="es-CO" dirty="0"/>
              <a:t> </a:t>
            </a:r>
            <a:r>
              <a:rPr lang="es-CO" dirty="0" err="1"/>
              <a:t>Language</a:t>
            </a:r>
            <a:r>
              <a:rPr lang="es-CO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779C0D-1A94-06EB-0D45-EC03E39A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240971"/>
            <a:ext cx="9666016" cy="1460665"/>
          </a:xfrm>
        </p:spPr>
        <p:txBody>
          <a:bodyPr/>
          <a:lstStyle/>
          <a:p>
            <a:r>
              <a:rPr lang="en-US" sz="2000" b="1" dirty="0"/>
              <a:t>Filters </a:t>
            </a:r>
            <a:r>
              <a:rPr lang="en-US" sz="2000" dirty="0"/>
              <a:t>are used to modify the value of variables and tags.</a:t>
            </a:r>
          </a:p>
          <a:p>
            <a:r>
              <a:rPr lang="en-US" sz="2000" dirty="0"/>
              <a:t>Multiple </a:t>
            </a:r>
            <a:r>
              <a:rPr lang="en-US" sz="2000" b="1" dirty="0"/>
              <a:t>filters </a:t>
            </a:r>
            <a:r>
              <a:rPr lang="en-US" sz="2000" dirty="0"/>
              <a:t>can be chained in one line.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53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862121-36DA-3F6A-8FA8-AEDDC18AB3A5}"/>
              </a:ext>
            </a:extLst>
          </p:cNvPr>
          <p:cNvSpPr/>
          <p:nvPr/>
        </p:nvSpPr>
        <p:spPr>
          <a:xfrm>
            <a:off x="2987146" y="2538308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Syntax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B91F117-DB7D-8FCD-DF80-ABDF1D0AC80C}"/>
              </a:ext>
            </a:extLst>
          </p:cNvPr>
          <p:cNvSpPr/>
          <p:nvPr/>
        </p:nvSpPr>
        <p:spPr>
          <a:xfrm>
            <a:off x="8486310" y="2538308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Example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1DAD49F-3346-DED1-9816-5A8B6AA08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977" y="3429000"/>
            <a:ext cx="4687181" cy="37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{{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variable_name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|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filter_name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}}</a:t>
            </a:r>
            <a:r>
              <a:rPr kumimoji="0" lang="es-CO" altLang="es-CO" sz="11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s-CO" altLang="es-CO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9D8C624-5BFA-75F1-4FDA-AD501B26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77" y="4056661"/>
            <a:ext cx="4805382" cy="2582251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4BE7B1B-9F02-EB8F-C9E0-2AB5011AEA64}"/>
              </a:ext>
            </a:extLst>
          </p:cNvPr>
          <p:cNvSpPr/>
          <p:nvPr/>
        </p:nvSpPr>
        <p:spPr>
          <a:xfrm>
            <a:off x="298440" y="5897427"/>
            <a:ext cx="1910459" cy="7235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Product</a:t>
            </a:r>
            <a:r>
              <a:rPr lang="es-CO" b="1" dirty="0"/>
              <a:t> </a:t>
            </a:r>
            <a:r>
              <a:rPr lang="es-CO" b="1" dirty="0" err="1"/>
              <a:t>Index</a:t>
            </a:r>
            <a:r>
              <a:rPr lang="es-CO" b="1" dirty="0"/>
              <a:t> View</a:t>
            </a:r>
            <a:endParaRPr lang="es-CO" b="1" i="1" dirty="0">
              <a:solidFill>
                <a:schemeClr val="tx1"/>
              </a:solidFill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6621A87C-C7CF-986E-8A38-2D74CA756E2F}"/>
              </a:ext>
            </a:extLst>
          </p:cNvPr>
          <p:cNvSpPr/>
          <p:nvPr/>
        </p:nvSpPr>
        <p:spPr>
          <a:xfrm>
            <a:off x="6986250" y="3394576"/>
            <a:ext cx="890059" cy="42309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A37427-EC12-A459-B2E3-10D829009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390" y="3439388"/>
            <a:ext cx="2933954" cy="61727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42F4E1-10BD-B6CC-5D6C-E72CCC945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8" r="27956" b="11593"/>
          <a:stretch/>
        </p:blipFill>
        <p:spPr>
          <a:xfrm>
            <a:off x="9108253" y="4190613"/>
            <a:ext cx="1771029" cy="91622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47E94C5-1F01-9789-52F6-B06BEA42F893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2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6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r>
              <a:rPr lang="es-CO" dirty="0"/>
              <a:t> – </a:t>
            </a:r>
            <a:r>
              <a:rPr lang="es-CO" dirty="0" err="1"/>
              <a:t>Template</a:t>
            </a:r>
            <a:r>
              <a:rPr lang="es-CO" dirty="0"/>
              <a:t> </a:t>
            </a:r>
            <a:r>
              <a:rPr lang="es-CO" dirty="0" err="1"/>
              <a:t>Language</a:t>
            </a:r>
            <a:r>
              <a:rPr lang="es-CO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54</a:t>
            </a:fld>
            <a:endParaRPr lang="es-CO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AED01E1-D1A1-3279-E8EB-4617AA282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15461"/>
              </p:ext>
            </p:extLst>
          </p:nvPr>
        </p:nvGraphicFramePr>
        <p:xfrm>
          <a:off x="1808018" y="1224642"/>
          <a:ext cx="9313719" cy="51816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104573">
                  <a:extLst>
                    <a:ext uri="{9D8B030D-6E8A-4147-A177-3AD203B41FA5}">
                      <a16:colId xmlns:a16="http://schemas.microsoft.com/office/drawing/2014/main" val="1624675553"/>
                    </a:ext>
                  </a:extLst>
                </a:gridCol>
                <a:gridCol w="3104573">
                  <a:extLst>
                    <a:ext uri="{9D8B030D-6E8A-4147-A177-3AD203B41FA5}">
                      <a16:colId xmlns:a16="http://schemas.microsoft.com/office/drawing/2014/main" val="819073506"/>
                    </a:ext>
                  </a:extLst>
                </a:gridCol>
                <a:gridCol w="3104573">
                  <a:extLst>
                    <a:ext uri="{9D8B030D-6E8A-4147-A177-3AD203B41FA5}">
                      <a16:colId xmlns:a16="http://schemas.microsoft.com/office/drawing/2014/main" val="3653211343"/>
                    </a:ext>
                  </a:extLst>
                </a:gridCol>
              </a:tblGrid>
              <a:tr h="481198"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 dirty="0">
                          <a:effectLst/>
                        </a:rPr>
                        <a:t> </a:t>
                      </a:r>
                    </a:p>
                  </a:txBody>
                  <a:tcPr marL="38100" marR="381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 dirty="0" err="1">
                          <a:effectLst/>
                        </a:rPr>
                        <a:t>Major</a:t>
                      </a:r>
                      <a:r>
                        <a:rPr lang="es-CO" sz="2400" b="1" dirty="0">
                          <a:effectLst/>
                        </a:rPr>
                        <a:t> </a:t>
                      </a:r>
                      <a:r>
                        <a:rPr lang="es-CO" sz="2400" b="1" dirty="0" err="1">
                          <a:effectLst/>
                        </a:rPr>
                        <a:t>Template</a:t>
                      </a:r>
                      <a:r>
                        <a:rPr lang="es-CO" sz="2400" b="1" dirty="0">
                          <a:effectLst/>
                        </a:rPr>
                        <a:t> </a:t>
                      </a:r>
                      <a:r>
                        <a:rPr lang="es-CO" sz="2400" b="1" dirty="0" err="1">
                          <a:effectLst/>
                        </a:rPr>
                        <a:t>Filters</a:t>
                      </a:r>
                      <a:endParaRPr lang="es-CO" sz="2400" b="1" dirty="0">
                        <a:effectLst/>
                      </a:endParaRPr>
                    </a:p>
                  </a:txBody>
                  <a:tcPr marL="76200" marR="762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699601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2"/>
                        </a:rPr>
                        <a:t>add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3"/>
                        </a:rPr>
                        <a:t>addslashes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i="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capfirst</a:t>
                      </a:r>
                      <a:endParaRPr lang="es-CO" sz="2400" b="0" dirty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3906701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5"/>
                        </a:rPr>
                        <a:t>center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6"/>
                        </a:rPr>
                        <a:t>cut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7"/>
                        </a:rPr>
                        <a:t>date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699518715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8"/>
                        </a:rPr>
                        <a:t>default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9"/>
                        </a:rPr>
                        <a:t>dictsort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0"/>
                        </a:rPr>
                        <a:t>divisibleby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637945876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1"/>
                        </a:rPr>
                        <a:t>escape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12"/>
                        </a:rPr>
                        <a:t>filesizeformat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3"/>
                        </a:rPr>
                        <a:t>first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536589551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14"/>
                        </a:rPr>
                        <a:t>join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15"/>
                        </a:rPr>
                        <a:t>last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6"/>
                        </a:rPr>
                        <a:t>length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4110748520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i="0" u="sng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/>
                        </a:rPr>
                        <a:t>linenumbers</a:t>
                      </a:r>
                      <a:endParaRPr lang="es-CO" sz="24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8"/>
                        </a:rPr>
                        <a:t>lower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9"/>
                        </a:rPr>
                        <a:t>make_list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910107741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20"/>
                        </a:rPr>
                        <a:t>random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21"/>
                        </a:rPr>
                        <a:t>slice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22"/>
                        </a:rPr>
                        <a:t>slugify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354114840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23"/>
                        </a:rPr>
                        <a:t>time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24"/>
                        </a:rPr>
                        <a:t>timesince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25"/>
                        </a:rPr>
                        <a:t>title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795206674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26"/>
                        </a:rPr>
                        <a:t>unordered_list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27"/>
                        </a:rPr>
                        <a:t>upper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dirty="0" err="1">
                          <a:effectLst/>
                          <a:hlinkClick r:id="rId28"/>
                        </a:rPr>
                        <a:t>wordcount</a:t>
                      </a:r>
                      <a:endParaRPr lang="es-CO" sz="20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17208980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2817E557-8667-93B0-2363-1B1E1579A1B7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63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r>
              <a:rPr lang="es-CO" dirty="0"/>
              <a:t> – </a:t>
            </a:r>
            <a:r>
              <a:rPr lang="es-CO" dirty="0" err="1"/>
              <a:t>Template</a:t>
            </a:r>
            <a:r>
              <a:rPr lang="es-CO" dirty="0"/>
              <a:t> </a:t>
            </a:r>
            <a:r>
              <a:rPr lang="es-CO" dirty="0" err="1"/>
              <a:t>Language</a:t>
            </a:r>
            <a:r>
              <a:rPr lang="es-CO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779C0D-1A94-06EB-0D45-EC03E39A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240971"/>
            <a:ext cx="9666016" cy="1460665"/>
          </a:xfrm>
        </p:spPr>
        <p:txBody>
          <a:bodyPr/>
          <a:lstStyle/>
          <a:p>
            <a:r>
              <a:rPr lang="en-US" sz="2000" b="1" dirty="0"/>
              <a:t>Comments </a:t>
            </a:r>
            <a:r>
              <a:rPr lang="en-US" sz="2000" dirty="0"/>
              <a:t>can be added to document your template’s code..</a:t>
            </a:r>
          </a:p>
          <a:p>
            <a:r>
              <a:rPr lang="en-US" sz="2000" dirty="0"/>
              <a:t>A </a:t>
            </a:r>
            <a:r>
              <a:rPr lang="en-US" sz="2000" b="1" dirty="0"/>
              <a:t>comment </a:t>
            </a:r>
            <a:r>
              <a:rPr lang="en-US" sz="2000" dirty="0"/>
              <a:t>can have a “note name”.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55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862121-36DA-3F6A-8FA8-AEDDC18AB3A5}"/>
              </a:ext>
            </a:extLst>
          </p:cNvPr>
          <p:cNvSpPr/>
          <p:nvPr/>
        </p:nvSpPr>
        <p:spPr>
          <a:xfrm>
            <a:off x="2987146" y="2141153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Syntax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B91F117-DB7D-8FCD-DF80-ABDF1D0AC80C}"/>
              </a:ext>
            </a:extLst>
          </p:cNvPr>
          <p:cNvSpPr/>
          <p:nvPr/>
        </p:nvSpPr>
        <p:spPr>
          <a:xfrm>
            <a:off x="8486310" y="2200890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Example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1DAD49F-3346-DED1-9816-5A8B6AA08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186" y="2991839"/>
            <a:ext cx="4525523" cy="89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 dirty="0">
                <a:latin typeface="Consolas" panose="020B0609020204030204" pitchFamily="49" charset="0"/>
              </a:rPr>
              <a:t>{% </a:t>
            </a:r>
            <a:r>
              <a:rPr lang="es-CO" altLang="es-CO" dirty="0" err="1">
                <a:latin typeface="Consolas" panose="020B0609020204030204" pitchFamily="49" charset="0"/>
              </a:rPr>
              <a:t>comment</a:t>
            </a:r>
            <a:r>
              <a:rPr lang="es-CO" altLang="es-CO" dirty="0">
                <a:latin typeface="Consolas" panose="020B0609020204030204" pitchFamily="49" charset="0"/>
              </a:rPr>
              <a:t> '</a:t>
            </a:r>
            <a:r>
              <a:rPr lang="es-CO" altLang="es-CO" dirty="0" err="1">
                <a:latin typeface="Consolas" panose="020B0609020204030204" pitchFamily="49" charset="0"/>
              </a:rPr>
              <a:t>comment_name</a:t>
            </a:r>
            <a:r>
              <a:rPr lang="es-CO" altLang="es-CO" dirty="0">
                <a:latin typeface="Consolas" panose="020B0609020204030204" pitchFamily="49" charset="0"/>
              </a:rPr>
              <a:t>’ %}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 dirty="0">
                <a:latin typeface="Consolas" panose="020B0609020204030204" pitchFamily="49" charset="0"/>
              </a:rPr>
              <a:t>	</a:t>
            </a:r>
            <a:r>
              <a:rPr lang="es-CO" altLang="es-CO" dirty="0" err="1">
                <a:latin typeface="Consolas" panose="020B0609020204030204" pitchFamily="49" charset="0"/>
              </a:rPr>
              <a:t>Comment</a:t>
            </a:r>
            <a:r>
              <a:rPr lang="es-CO" altLang="es-CO" dirty="0">
                <a:latin typeface="Consolas" panose="020B0609020204030204" pitchFamily="49" charset="0"/>
              </a:rPr>
              <a:t> </a:t>
            </a:r>
            <a:r>
              <a:rPr lang="es-CO" altLang="es-CO" dirty="0" err="1">
                <a:latin typeface="Consolas" panose="020B0609020204030204" pitchFamily="49" charset="0"/>
              </a:rPr>
              <a:t>body</a:t>
            </a:r>
            <a:endParaRPr lang="es-CO" altLang="es-CO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 dirty="0">
                <a:latin typeface="Consolas" panose="020B0609020204030204" pitchFamily="49" charset="0"/>
              </a:rPr>
              <a:t>{% </a:t>
            </a:r>
            <a:r>
              <a:rPr lang="es-CO" altLang="es-CO" dirty="0" err="1">
                <a:latin typeface="Consolas" panose="020B0609020204030204" pitchFamily="49" charset="0"/>
              </a:rPr>
              <a:t>endcomment</a:t>
            </a:r>
            <a:r>
              <a:rPr lang="es-CO" altLang="es-CO" dirty="0">
                <a:latin typeface="Consolas" panose="020B0609020204030204" pitchFamily="49" charset="0"/>
              </a:rPr>
              <a:t> %}</a:t>
            </a:r>
            <a:endParaRPr kumimoji="0" lang="es-CO" altLang="es-CO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9D8C624-5BFA-75F1-4FDA-AD501B26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77" y="4056661"/>
            <a:ext cx="4805382" cy="2582251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4BE7B1B-9F02-EB8F-C9E0-2AB5011AEA64}"/>
              </a:ext>
            </a:extLst>
          </p:cNvPr>
          <p:cNvSpPr/>
          <p:nvPr/>
        </p:nvSpPr>
        <p:spPr>
          <a:xfrm>
            <a:off x="298440" y="5897427"/>
            <a:ext cx="1910459" cy="7235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Product</a:t>
            </a:r>
            <a:r>
              <a:rPr lang="es-CO" b="1" dirty="0"/>
              <a:t> </a:t>
            </a:r>
            <a:r>
              <a:rPr lang="es-CO" b="1" dirty="0" err="1"/>
              <a:t>Index</a:t>
            </a:r>
            <a:r>
              <a:rPr lang="es-CO" b="1" dirty="0"/>
              <a:t> View</a:t>
            </a:r>
            <a:endParaRPr lang="es-CO" b="1" i="1" dirty="0">
              <a:solidFill>
                <a:schemeClr val="tx1"/>
              </a:solidFill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6621A87C-C7CF-986E-8A38-2D74CA756E2F}"/>
              </a:ext>
            </a:extLst>
          </p:cNvPr>
          <p:cNvSpPr/>
          <p:nvPr/>
        </p:nvSpPr>
        <p:spPr>
          <a:xfrm>
            <a:off x="6986250" y="3394576"/>
            <a:ext cx="890059" cy="42309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1FEFB2A-3A39-CC06-7FA6-1C7F7DD4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75" y="2891760"/>
            <a:ext cx="2979678" cy="18518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194DEC4-EE7D-9608-35A2-7FBAD4453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793" y="4946169"/>
            <a:ext cx="3183148" cy="1460665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D6AA40A0-063E-C923-EC70-348544A74690}"/>
              </a:ext>
            </a:extLst>
          </p:cNvPr>
          <p:cNvSpPr/>
          <p:nvPr/>
        </p:nvSpPr>
        <p:spPr>
          <a:xfrm>
            <a:off x="6754092" y="5897427"/>
            <a:ext cx="2142618" cy="79625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Django no ejecutará las líneas 6-8</a:t>
            </a:r>
            <a:endParaRPr lang="es-CO" b="1" i="1" dirty="0">
              <a:solidFill>
                <a:schemeClr val="tx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09F3EB9-0512-852C-6349-3C7A0BD1F84A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0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6" grpId="0" animBg="1"/>
      <p:bldP spid="19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3E7A3-C978-3D16-9E2F-0138BC48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r>
              <a:rPr lang="es-CO" dirty="0"/>
              <a:t> – Herencia I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5D1507-5E91-813C-6140-2F7D61F8E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2276308"/>
          </a:xfrm>
        </p:spPr>
        <p:txBody>
          <a:bodyPr/>
          <a:lstStyle/>
          <a:p>
            <a:r>
              <a:rPr lang="en-US" sz="2000" dirty="0"/>
              <a:t>Django’s Template Language provides a structure for template inheritance that allows views to extend, modify, and include other views.</a:t>
            </a:r>
          </a:p>
          <a:p>
            <a:r>
              <a:rPr lang="en-US" sz="2000" dirty="0"/>
              <a:t>The </a:t>
            </a:r>
            <a:r>
              <a:rPr lang="en-US" sz="2000" b="1" i="1" dirty="0"/>
              <a:t>extends </a:t>
            </a:r>
            <a:r>
              <a:rPr lang="en-US" sz="2000" dirty="0"/>
              <a:t>tag is used for the inheritance of templates in Django.</a:t>
            </a:r>
          </a:p>
          <a:p>
            <a:r>
              <a:rPr lang="en-US" sz="2000" dirty="0"/>
              <a:t>This allows to create a base “skeleton” template and defines the blocks a child template can override.</a:t>
            </a:r>
            <a:endParaRPr lang="es-CO" sz="2000" dirty="0"/>
          </a:p>
          <a:p>
            <a:pPr marL="76200" indent="0">
              <a:buNone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45B1C6-5240-9461-AB38-5068F9B1BF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56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C4310C8-C7AF-2008-19DE-4F76597A1244}"/>
              </a:ext>
            </a:extLst>
          </p:cNvPr>
          <p:cNvSpPr/>
          <p:nvPr/>
        </p:nvSpPr>
        <p:spPr>
          <a:xfrm>
            <a:off x="2619259" y="3687097"/>
            <a:ext cx="8581485" cy="45228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El archivo </a:t>
            </a:r>
            <a:r>
              <a:rPr lang="es-CO" b="1" i="1" dirty="0">
                <a:solidFill>
                  <a:schemeClr val="tx1"/>
                </a:solidFill>
              </a:rPr>
              <a:t>base.html </a:t>
            </a:r>
            <a:r>
              <a:rPr lang="es-CO" b="1" dirty="0">
                <a:solidFill>
                  <a:schemeClr val="tx1"/>
                </a:solidFill>
              </a:rPr>
              <a:t>define 2 secciones que serán extendidas luego por otras vistas.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438686F9-8B2F-F4EA-9729-8A54E6BC3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0" t="27625" r="8130" b="17439"/>
          <a:stretch/>
        </p:blipFill>
        <p:spPr>
          <a:xfrm>
            <a:off x="1812890" y="4308993"/>
            <a:ext cx="6019144" cy="16065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71BF013-D9EA-5B55-1255-17AB3842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136" y="5158677"/>
            <a:ext cx="3585090" cy="151370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A4D1257-5686-0F39-45CF-0A2B8DD68B1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1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3E7A3-C978-3D16-9E2F-0138BC48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r>
              <a:rPr lang="es-CO" dirty="0"/>
              <a:t> – Herencia II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45B1C6-5240-9461-AB38-5068F9B1BF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57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A4D1257-5686-0F39-45CF-0A2B8DD68B1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779C396-A373-1219-9642-F414D146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02" y="1014458"/>
            <a:ext cx="8573451" cy="58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63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A626E6F1-31D1-8AFE-6C3F-2B31C52C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130" y="5048215"/>
            <a:ext cx="3585090" cy="1513705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37475BE5-9544-19D4-4585-8349DF3A1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0" t="27625" r="8130" b="17439"/>
          <a:stretch/>
        </p:blipFill>
        <p:spPr>
          <a:xfrm>
            <a:off x="6096000" y="3746914"/>
            <a:ext cx="6019144" cy="16065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DEB70D-8B64-22B4-0327-42FF8BD3E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008" y="1506442"/>
            <a:ext cx="6276644" cy="20201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D261FE-C2E7-D50A-FE89-62CEF434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r>
              <a:rPr lang="es-CO" dirty="0"/>
              <a:t> – Ejemplo de Herencia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6DF388-7DA4-C59C-035B-5A8DE8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58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F10FF4-EA61-CAEE-B6EC-8431B0FC9F09}"/>
              </a:ext>
            </a:extLst>
          </p:cNvPr>
          <p:cNvSpPr/>
          <p:nvPr/>
        </p:nvSpPr>
        <p:spPr>
          <a:xfrm>
            <a:off x="8249265" y="1240971"/>
            <a:ext cx="3749384" cy="148704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Aquí vemos como el </a:t>
            </a:r>
            <a:r>
              <a:rPr lang="es-CO" b="1" dirty="0" err="1">
                <a:solidFill>
                  <a:schemeClr val="tx1"/>
                </a:solidFill>
              </a:rPr>
              <a:t>template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i="1" dirty="0">
                <a:solidFill>
                  <a:schemeClr val="tx1"/>
                </a:solidFill>
              </a:rPr>
              <a:t>home.html</a:t>
            </a:r>
            <a:r>
              <a:rPr lang="es-CO" b="1" dirty="0">
                <a:solidFill>
                  <a:schemeClr val="tx1"/>
                </a:solidFill>
              </a:rPr>
              <a:t> hereda y extiende </a:t>
            </a:r>
            <a:r>
              <a:rPr lang="es-CO" b="1" dirty="0"/>
              <a:t>el </a:t>
            </a:r>
            <a:r>
              <a:rPr lang="es-CO" b="1" dirty="0" err="1"/>
              <a:t>template</a:t>
            </a:r>
            <a:r>
              <a:rPr lang="es-CO" b="1" dirty="0"/>
              <a:t> </a:t>
            </a:r>
            <a:r>
              <a:rPr lang="es-CO" b="1" i="1" dirty="0">
                <a:solidFill>
                  <a:schemeClr val="tx1"/>
                </a:solidFill>
              </a:rPr>
              <a:t>base.html </a:t>
            </a:r>
            <a:r>
              <a:rPr lang="es-CO" b="1" dirty="0">
                <a:solidFill>
                  <a:schemeClr val="tx1"/>
                </a:solidFill>
              </a:rPr>
              <a:t>y completa el contenido para las dos secciones definidas en la vista </a:t>
            </a:r>
            <a:r>
              <a:rPr lang="es-CO" b="1" i="1" dirty="0">
                <a:solidFill>
                  <a:schemeClr val="tx1"/>
                </a:solidFill>
              </a:rPr>
              <a:t>base.html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D143753-47CD-45D4-A2CE-E86F621AF81C}"/>
              </a:ext>
            </a:extLst>
          </p:cNvPr>
          <p:cNvSpPr/>
          <p:nvPr/>
        </p:nvSpPr>
        <p:spPr>
          <a:xfrm>
            <a:off x="2339230" y="1896704"/>
            <a:ext cx="5688809" cy="37854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36EE153-2278-69BE-DFAC-BBD404380FA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474212" y="2355232"/>
            <a:ext cx="2126237" cy="24267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AC033ACC-D315-296E-0454-7DAC1AF80FAE}"/>
              </a:ext>
            </a:extLst>
          </p:cNvPr>
          <p:cNvSpPr/>
          <p:nvPr/>
        </p:nvSpPr>
        <p:spPr>
          <a:xfrm>
            <a:off x="6675773" y="4781961"/>
            <a:ext cx="3849352" cy="4519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CEF06FF-DD8C-06EA-1AB2-F4723B83C4C9}"/>
              </a:ext>
            </a:extLst>
          </p:cNvPr>
          <p:cNvSpPr/>
          <p:nvPr/>
        </p:nvSpPr>
        <p:spPr>
          <a:xfrm>
            <a:off x="1952626" y="2162175"/>
            <a:ext cx="3619500" cy="126682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313E4AB-0379-93BA-48FE-A15108264AD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943350" y="3442867"/>
            <a:ext cx="15399" cy="179108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AA96A1C9-732C-5A78-A2CD-0FD5C304AA23}"/>
              </a:ext>
            </a:extLst>
          </p:cNvPr>
          <p:cNvSpPr/>
          <p:nvPr/>
        </p:nvSpPr>
        <p:spPr>
          <a:xfrm>
            <a:off x="2638425" y="5233956"/>
            <a:ext cx="2609850" cy="77632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224F378-B8CD-1EBF-7989-29633C828BB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8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5F46D650-A64D-1027-5DF8-B7D3D62E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87" y="99894"/>
            <a:ext cx="5837426" cy="23243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2B29FD-3778-8176-B8ED-6B48B45E7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0"/>
          <a:stretch/>
        </p:blipFill>
        <p:spPr>
          <a:xfrm>
            <a:off x="4495800" y="2846982"/>
            <a:ext cx="7601306" cy="38542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C2273C-8F44-B31E-1C68-72985AB0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431" y="787967"/>
            <a:ext cx="3611733" cy="1105286"/>
          </a:xfrm>
        </p:spPr>
        <p:txBody>
          <a:bodyPr>
            <a:normAutofit fontScale="90000"/>
          </a:bodyPr>
          <a:lstStyle/>
          <a:p>
            <a:r>
              <a:rPr lang="es-CO" sz="3600" dirty="0" err="1"/>
              <a:t>Template</a:t>
            </a:r>
            <a:r>
              <a:rPr lang="es-CO" sz="3600" dirty="0"/>
              <a:t> con datos del View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F09AD9-0236-29B5-1B05-6258883DC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59</a:t>
            </a:fld>
            <a:endParaRPr lang="es-CO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BA81BAA-80BB-D5F6-6D0D-5478668F5370}"/>
              </a:ext>
            </a:extLst>
          </p:cNvPr>
          <p:cNvCxnSpPr>
            <a:cxnSpLocks/>
          </p:cNvCxnSpPr>
          <p:nvPr/>
        </p:nvCxnSpPr>
        <p:spPr>
          <a:xfrm>
            <a:off x="3368281" y="1782733"/>
            <a:ext cx="4046232" cy="326551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BC41E26-33A8-857A-6044-19807D27FE16}"/>
              </a:ext>
            </a:extLst>
          </p:cNvPr>
          <p:cNvCxnSpPr>
            <a:cxnSpLocks/>
          </p:cNvCxnSpPr>
          <p:nvPr/>
        </p:nvCxnSpPr>
        <p:spPr>
          <a:xfrm>
            <a:off x="3952568" y="1474839"/>
            <a:ext cx="2329392" cy="168746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7DEDB04-6A42-928B-E904-B5980960E86C}"/>
              </a:ext>
            </a:extLst>
          </p:cNvPr>
          <p:cNvCxnSpPr>
            <a:cxnSpLocks/>
          </p:cNvCxnSpPr>
          <p:nvPr/>
        </p:nvCxnSpPr>
        <p:spPr>
          <a:xfrm>
            <a:off x="3368281" y="1782733"/>
            <a:ext cx="2664643" cy="29913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2E2A088-F8AD-B795-BDC3-48848B7F70B4}"/>
              </a:ext>
            </a:extLst>
          </p:cNvPr>
          <p:cNvCxnSpPr>
            <a:cxnSpLocks/>
          </p:cNvCxnSpPr>
          <p:nvPr/>
        </p:nvCxnSpPr>
        <p:spPr>
          <a:xfrm>
            <a:off x="3495675" y="1595377"/>
            <a:ext cx="2886075" cy="178254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EF80721-DCC2-2236-EC7D-8A6E05CAFD7B}"/>
              </a:ext>
            </a:extLst>
          </p:cNvPr>
          <p:cNvSpPr/>
          <p:nvPr/>
        </p:nvSpPr>
        <p:spPr>
          <a:xfrm>
            <a:off x="1631142" y="3340236"/>
            <a:ext cx="3169430" cy="115888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Para acceder al valor de una variable, la notación </a:t>
            </a:r>
            <a:r>
              <a:rPr lang="es-CO" b="1" dirty="0" err="1"/>
              <a:t>variable_name.key</a:t>
            </a:r>
            <a:r>
              <a:rPr lang="es-CO" b="1" dirty="0"/>
              <a:t> es usada.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23632BC-87AC-5961-EA3F-A65FD43DE253}"/>
              </a:ext>
            </a:extLst>
          </p:cNvPr>
          <p:cNvSpPr/>
          <p:nvPr/>
        </p:nvSpPr>
        <p:spPr>
          <a:xfrm>
            <a:off x="1577087" y="4952040"/>
            <a:ext cx="3169430" cy="115888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¿Accedemos a algún otro dato del View en este ejemplo?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BC3525A-7D3C-2FAB-35C8-732F394913BC}"/>
              </a:ext>
            </a:extLst>
          </p:cNvPr>
          <p:cNvSpPr/>
          <p:nvPr/>
        </p:nvSpPr>
        <p:spPr>
          <a:xfrm>
            <a:off x="8101648" y="5224486"/>
            <a:ext cx="1499552" cy="30699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6678F2C-AE7D-98F9-5359-7D9FFDA7CD0C}"/>
              </a:ext>
            </a:extLst>
          </p:cNvPr>
          <p:cNvSpPr/>
          <p:nvPr/>
        </p:nvSpPr>
        <p:spPr>
          <a:xfrm>
            <a:off x="6739879" y="5531482"/>
            <a:ext cx="1499552" cy="30699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EEBC25B-B025-E1E3-8947-3FEF2A7E90E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5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>
            <a:extLst>
              <a:ext uri="{FF2B5EF4-FFF2-40B4-BE49-F238E27FC236}">
                <a16:creationId xmlns:a16="http://schemas.microsoft.com/office/drawing/2014/main" id="{D5C9B8BB-AFF1-8188-5EFA-321FAFDC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397" y="1147691"/>
            <a:ext cx="2811253" cy="48750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035D8F-5013-A813-CD22-9B40872A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- Estructura de directorios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B0029-DCFE-A37C-2D3E-C4E5B13A7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EB6EECD-AB5B-A4F0-A0E4-475910618780}"/>
              </a:ext>
            </a:extLst>
          </p:cNvPr>
          <p:cNvSpPr/>
          <p:nvPr/>
        </p:nvSpPr>
        <p:spPr>
          <a:xfrm>
            <a:off x="1919172" y="2099875"/>
            <a:ext cx="2280114" cy="6205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Package</a:t>
            </a:r>
            <a:r>
              <a:rPr lang="es-CO" b="1" dirty="0">
                <a:solidFill>
                  <a:schemeClr val="tx1"/>
                </a:solidFill>
              </a:rPr>
              <a:t> file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CC1560D-A63E-47F8-FE14-EE53FC81417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99286" y="2410154"/>
            <a:ext cx="2295032" cy="61962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E0BDAB5-7E8D-11B9-81D3-7879CE2B5E50}"/>
              </a:ext>
            </a:extLst>
          </p:cNvPr>
          <p:cNvSpPr/>
          <p:nvPr/>
        </p:nvSpPr>
        <p:spPr>
          <a:xfrm>
            <a:off x="1729433" y="3029777"/>
            <a:ext cx="2280114" cy="4859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Admin</a:t>
            </a:r>
            <a:r>
              <a:rPr lang="es-CO" b="1" dirty="0">
                <a:solidFill>
                  <a:schemeClr val="tx1"/>
                </a:solidFill>
              </a:rPr>
              <a:t> file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47BDF79-F083-E73E-1C96-AB0C873D041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009547" y="3272773"/>
            <a:ext cx="2370471" cy="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11D02AD-E9AC-2955-CFCC-8BA084B93FE6}"/>
              </a:ext>
            </a:extLst>
          </p:cNvPr>
          <p:cNvSpPr/>
          <p:nvPr/>
        </p:nvSpPr>
        <p:spPr>
          <a:xfrm>
            <a:off x="1745345" y="3859588"/>
            <a:ext cx="2280114" cy="4859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App </a:t>
            </a:r>
            <a:r>
              <a:rPr lang="es-CO" b="1" dirty="0" err="1">
                <a:solidFill>
                  <a:schemeClr val="tx1"/>
                </a:solidFill>
              </a:rPr>
              <a:t>config</a:t>
            </a:r>
            <a:r>
              <a:rPr lang="es-CO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B5E4E69-4049-3909-00EA-7D19ED2833DF}"/>
              </a:ext>
            </a:extLst>
          </p:cNvPr>
          <p:cNvSpPr/>
          <p:nvPr/>
        </p:nvSpPr>
        <p:spPr>
          <a:xfrm>
            <a:off x="9325883" y="1978735"/>
            <a:ext cx="2280114" cy="86283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Model</a:t>
            </a:r>
            <a:r>
              <a:rPr lang="es-CO" b="1" dirty="0">
                <a:solidFill>
                  <a:schemeClr val="tx1"/>
                </a:solidFill>
              </a:rPr>
              <a:t> file (</a:t>
            </a:r>
            <a:r>
              <a:rPr lang="es-CO" b="1" dirty="0" err="1">
                <a:solidFill>
                  <a:schemeClr val="tx1"/>
                </a:solidFill>
              </a:rPr>
              <a:t>Model</a:t>
            </a:r>
            <a:r>
              <a:rPr lang="es-CO" b="1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74353F8-C317-2C1A-646D-DF6E41C7851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680689" y="2410154"/>
            <a:ext cx="1645194" cy="144943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84A77FF-860B-3955-40B4-B1B830CA0E71}"/>
              </a:ext>
            </a:extLst>
          </p:cNvPr>
          <p:cNvSpPr/>
          <p:nvPr/>
        </p:nvSpPr>
        <p:spPr>
          <a:xfrm>
            <a:off x="9407939" y="5341180"/>
            <a:ext cx="2280114" cy="54875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Routes</a:t>
            </a:r>
            <a:r>
              <a:rPr lang="es-CO" b="1" dirty="0">
                <a:solidFill>
                  <a:schemeClr val="tx1"/>
                </a:solidFill>
              </a:rPr>
              <a:t> (</a:t>
            </a:r>
            <a:r>
              <a:rPr lang="es-CO" b="1" dirty="0" err="1">
                <a:solidFill>
                  <a:schemeClr val="tx1"/>
                </a:solidFill>
              </a:rPr>
              <a:t>needs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to</a:t>
            </a:r>
            <a:r>
              <a:rPr lang="es-CO" b="1" dirty="0">
                <a:solidFill>
                  <a:schemeClr val="tx1"/>
                </a:solidFill>
              </a:rPr>
              <a:t> be </a:t>
            </a:r>
            <a:r>
              <a:rPr lang="es-CO" b="1" dirty="0" err="1">
                <a:solidFill>
                  <a:schemeClr val="tx1"/>
                </a:solidFill>
              </a:rPr>
              <a:t>created</a:t>
            </a:r>
            <a:r>
              <a:rPr lang="es-CO" b="1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10F0833-B63A-7C6F-0880-824A96A94304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7138555" y="4502644"/>
            <a:ext cx="2269384" cy="111291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3462A76-D51B-069F-0565-68798D41E8B2}"/>
              </a:ext>
            </a:extLst>
          </p:cNvPr>
          <p:cNvSpPr/>
          <p:nvPr/>
        </p:nvSpPr>
        <p:spPr>
          <a:xfrm>
            <a:off x="9462896" y="3482819"/>
            <a:ext cx="2280114" cy="45414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Views</a:t>
            </a:r>
            <a:r>
              <a:rPr lang="es-CO" b="1" dirty="0">
                <a:solidFill>
                  <a:schemeClr val="tx1"/>
                </a:solidFill>
              </a:rPr>
              <a:t> file (</a:t>
            </a:r>
            <a:r>
              <a:rPr lang="es-CO" b="1" dirty="0" err="1">
                <a:solidFill>
                  <a:schemeClr val="tx1"/>
                </a:solidFill>
              </a:rPr>
              <a:t>Controller</a:t>
            </a:r>
            <a:r>
              <a:rPr lang="es-CO" b="1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488D0E0-5A66-45AF-4F00-3DCC1397114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506862" y="3709893"/>
            <a:ext cx="1956034" cy="107531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B38377A-2512-CE7C-4EAD-18C4771E5410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Application</a:t>
            </a:r>
            <a:r>
              <a:rPr lang="es-CO" b="1" dirty="0">
                <a:solidFill>
                  <a:schemeClr val="bg1"/>
                </a:solidFill>
              </a:rPr>
              <a:t> Files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6F0CA36-BBBC-5CD2-8AF6-C3EB75E632D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025459" y="3603540"/>
            <a:ext cx="2468859" cy="49904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4E61FE0-27B2-10F9-9395-FEDF76FD3BDF}"/>
              </a:ext>
            </a:extLst>
          </p:cNvPr>
          <p:cNvSpPr/>
          <p:nvPr/>
        </p:nvSpPr>
        <p:spPr>
          <a:xfrm>
            <a:off x="1825305" y="5087115"/>
            <a:ext cx="2280114" cy="54875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Test file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1235C823-F720-7CDE-812B-17BA1E7841B7}"/>
              </a:ext>
            </a:extLst>
          </p:cNvPr>
          <p:cNvCxnSpPr>
            <a:cxnSpLocks/>
          </p:cNvCxnSpPr>
          <p:nvPr/>
        </p:nvCxnSpPr>
        <p:spPr>
          <a:xfrm flipV="1">
            <a:off x="4076175" y="4198396"/>
            <a:ext cx="2418143" cy="114278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3BB74BE-19CD-0850-99B8-02BA6EF67A41}"/>
              </a:ext>
            </a:extLst>
          </p:cNvPr>
          <p:cNvSpPr/>
          <p:nvPr/>
        </p:nvSpPr>
        <p:spPr>
          <a:xfrm>
            <a:off x="9611270" y="4369548"/>
            <a:ext cx="2280114" cy="54875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Template</a:t>
            </a:r>
            <a:r>
              <a:rPr lang="es-CO" b="1" dirty="0">
                <a:solidFill>
                  <a:schemeClr val="tx1"/>
                </a:solidFill>
              </a:rPr>
              <a:t> folder (View)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F9C0DCB0-8E5D-7ADD-E5ED-96AAE0F41DD7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680689" y="2690624"/>
            <a:ext cx="1930581" cy="195330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8DB5A16F-9188-DBBA-C57D-0CDC730E47F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1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7" grpId="0" animBg="1"/>
      <p:bldP spid="19" grpId="0" animBg="1"/>
      <p:bldP spid="35" grpId="0" animBg="1"/>
      <p:bldP spid="4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/>
          </a:bodyPr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r>
              <a:rPr lang="es-CO" dirty="0"/>
              <a:t>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60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 dirty="0"/>
              <a:t>Veamos algunos patrones para mejorar nuestras </a:t>
            </a:r>
            <a:r>
              <a:rPr lang="es-CO" sz="2400" dirty="0" err="1"/>
              <a:t>Templates</a:t>
            </a:r>
            <a:r>
              <a:rPr lang="es-CO" sz="2400" dirty="0"/>
              <a:t>, en particular para elevar la estética de nuestra barra de navegación.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F9FBBF-122E-29F1-4426-E57BC7155924}"/>
              </a:ext>
            </a:extLst>
          </p:cNvPr>
          <p:cNvSpPr/>
          <p:nvPr/>
        </p:nvSpPr>
        <p:spPr>
          <a:xfrm>
            <a:off x="7585937" y="2503100"/>
            <a:ext cx="2628326" cy="82199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Template-only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approach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A82104D-1A23-A9F9-C50A-68047D57953F}"/>
              </a:ext>
            </a:extLst>
          </p:cNvPr>
          <p:cNvSpPr/>
          <p:nvPr/>
        </p:nvSpPr>
        <p:spPr>
          <a:xfrm>
            <a:off x="1849583" y="2371827"/>
            <a:ext cx="3730335" cy="167023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Problema</a:t>
            </a:r>
            <a:r>
              <a:rPr lang="es-CO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dirty="0"/>
              <a:t>Las barras de navegación deben mostrarle al usuario la página activa. Hacer este proceso manual para cada página va en contra del principio DRY.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/>
          </a:bodyPr>
          <a:lstStyle/>
          <a:p>
            <a:r>
              <a:rPr lang="es-CO" dirty="0" err="1"/>
              <a:t>Templates</a:t>
            </a:r>
            <a:r>
              <a:rPr lang="es-CO" dirty="0"/>
              <a:t>/</a:t>
            </a:r>
            <a:r>
              <a:rPr lang="es-CO" dirty="0" err="1"/>
              <a:t>views</a:t>
            </a:r>
            <a:r>
              <a:rPr lang="es-CO" dirty="0"/>
              <a:t>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61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 dirty="0"/>
              <a:t>Veamos algunos patrones para mejorar nuestras </a:t>
            </a:r>
            <a:r>
              <a:rPr lang="es-CO" sz="2400" dirty="0" err="1"/>
              <a:t>Templates</a:t>
            </a:r>
            <a:r>
              <a:rPr lang="es-CO" sz="2400" dirty="0"/>
              <a:t>, en particular para elevar la estética de nuestra barra de navegación.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98C12A-1FB0-474E-243A-C961A323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89" y="4599001"/>
            <a:ext cx="7002165" cy="55488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310659F-F1C8-BB4A-21EE-8C6A4B70DF14}"/>
              </a:ext>
            </a:extLst>
          </p:cNvPr>
          <p:cNvSpPr/>
          <p:nvPr/>
        </p:nvSpPr>
        <p:spPr>
          <a:xfrm>
            <a:off x="2057399" y="4686300"/>
            <a:ext cx="1877293" cy="40524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_navbar.html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72F3E32-58F7-7E53-E4F3-259B34C99DC3}"/>
              </a:ext>
            </a:extLst>
          </p:cNvPr>
          <p:cNvSpPr/>
          <p:nvPr/>
        </p:nvSpPr>
        <p:spPr>
          <a:xfrm>
            <a:off x="8447809" y="3945081"/>
            <a:ext cx="3546765" cy="57496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Incluir o heredar esta línea en los </a:t>
            </a:r>
            <a:r>
              <a:rPr lang="es-CO" b="1" dirty="0" err="1">
                <a:solidFill>
                  <a:schemeClr val="tx1"/>
                </a:solidFill>
              </a:rPr>
              <a:t>templates</a:t>
            </a:r>
            <a:r>
              <a:rPr lang="es-CO" b="1" dirty="0">
                <a:solidFill>
                  <a:schemeClr val="tx1"/>
                </a:solidFill>
              </a:rPr>
              <a:t> necesarios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12E0483-B9AF-D94A-F0BC-AF066CB1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76" y="5271611"/>
            <a:ext cx="9917228" cy="1191534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7AF4720-0B26-9C58-7185-7B843E9ED410}"/>
              </a:ext>
            </a:extLst>
          </p:cNvPr>
          <p:cNvSpPr/>
          <p:nvPr/>
        </p:nvSpPr>
        <p:spPr>
          <a:xfrm>
            <a:off x="7585937" y="2503100"/>
            <a:ext cx="2628326" cy="82199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Template-only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approach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BCBA4EB-AB22-00FA-F2A4-8BCC42DA870C}"/>
              </a:ext>
            </a:extLst>
          </p:cNvPr>
          <p:cNvSpPr/>
          <p:nvPr/>
        </p:nvSpPr>
        <p:spPr>
          <a:xfrm>
            <a:off x="1849583" y="2371827"/>
            <a:ext cx="3730335" cy="167023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>
                <a:solidFill>
                  <a:schemeClr val="tx1"/>
                </a:solidFill>
              </a:rPr>
              <a:t>Problema</a:t>
            </a:r>
            <a:r>
              <a:rPr lang="es-CO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dirty="0"/>
              <a:t>Las barras de navegación deben mostrarle al usuario la página activa. Hacer este proceso manual para cada página va en contra del principio DRY.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3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B1A55-CE44-800A-8C3A-B25FD241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Ejercicio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B2664C-3C1E-39F4-FB5A-5D36FF39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O" sz="2200" dirty="0"/>
              <a:t>Desarrolle el siguiente tutorial, y realice las actividades propuestas.</a:t>
            </a:r>
          </a:p>
          <a:p>
            <a:pPr algn="ctr"/>
            <a:r>
              <a:rPr lang="es-CO" sz="2200" dirty="0"/>
              <a:t>Este tutorial proporciona una manera práctica de entender los conceptos, componentes, librerías y arquitectura básica </a:t>
            </a:r>
            <a:r>
              <a:rPr lang="es-CO" sz="2200"/>
              <a:t>de Django.</a:t>
            </a:r>
            <a:endParaRPr lang="es-CO" sz="2200" dirty="0"/>
          </a:p>
          <a:p>
            <a:pPr algn="ctr"/>
            <a:r>
              <a:rPr lang="es-CO" sz="2200" b="1" u="sng" dirty="0"/>
              <a:t>Cada línea que codifique y/o copie y pegue, léala en detalle, analícela, vuélvala y léala, y finalmente comprenda lo que se esta haciendo.</a:t>
            </a:r>
          </a:p>
          <a:p>
            <a:pPr algn="ctr"/>
            <a:r>
              <a:rPr lang="es-CO" sz="2200" dirty="0"/>
              <a:t>La próxima clase se explicará desde la teoría los elementos vistos.</a:t>
            </a:r>
          </a:p>
          <a:p>
            <a:pPr marL="0" indent="0" algn="ctr">
              <a:buNone/>
            </a:pPr>
            <a:endParaRPr lang="es-CO" sz="2200" b="1" dirty="0"/>
          </a:p>
          <a:p>
            <a:pPr marL="0" indent="0" algn="ctr">
              <a:buNone/>
            </a:pPr>
            <a:r>
              <a:rPr lang="es-CO" sz="2200" b="1" dirty="0"/>
              <a:t>Nota: para todos los tutoriales de este curso, a medida de que vaya haciendo los tutoriales, vaya anotando en una hoja las dudas, y en la clase siguiente pregunte sus dudas.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53A43B-1AB8-9267-110D-3E327647C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62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21BD262-F532-86F8-59EE-ACB855538880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196719"/>
            <a:ext cx="10702886" cy="3907139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¿Dónde se almacenan los controladores, vistas, y modelos en Django?</a:t>
            </a:r>
          </a:p>
          <a:p>
            <a:pPr algn="just">
              <a:buSzPct val="100000"/>
            </a:pPr>
            <a:r>
              <a:rPr lang="es-CO" sz="2000" dirty="0"/>
              <a:t>¿Para qué sirve el settings.py file?</a:t>
            </a:r>
          </a:p>
          <a:p>
            <a:pPr algn="just">
              <a:buSzPct val="100000"/>
            </a:pPr>
            <a:r>
              <a:rPr lang="es-CO" sz="2000" dirty="0"/>
              <a:t>¿Para qué sirven las rutas en Django?</a:t>
            </a:r>
          </a:p>
          <a:p>
            <a:pPr algn="just">
              <a:buSzPct val="100000"/>
            </a:pPr>
            <a:r>
              <a:rPr lang="es-CO" sz="2000" dirty="0"/>
              <a:t>¿Cómo se deben definir los controladores en Django?</a:t>
            </a:r>
          </a:p>
          <a:p>
            <a:pPr algn="just">
              <a:buSzPct val="100000"/>
            </a:pPr>
            <a:r>
              <a:rPr lang="es-CO" sz="2000" dirty="0"/>
              <a:t>¿Qué es un </a:t>
            </a:r>
            <a:r>
              <a:rPr lang="es-CO" sz="2000" dirty="0" err="1"/>
              <a:t>Template</a:t>
            </a:r>
            <a:r>
              <a:rPr lang="es-CO" sz="2000"/>
              <a:t>?</a:t>
            </a:r>
            <a:endParaRPr lang="es-CO" sz="1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SzPct val="100000"/>
            </a:pPr>
            <a:endParaRPr lang="es-CO" dirty="0"/>
          </a:p>
          <a:p>
            <a:pPr algn="just">
              <a:buSzPct val="100000"/>
            </a:pPr>
            <a:endParaRPr lang="es-CO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63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75414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 Django 4 for the Impatient.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 dirty="0"/>
              <a:t>Balachandran Pillai, A. (2017). Software Architecture with Python.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 dirty="0"/>
              <a:t>Meles, A. (2022). Django 4 By Example. </a:t>
            </a:r>
            <a:r>
              <a:rPr lang="en-US" sz="2000" dirty="0" err="1"/>
              <a:t>Packt</a:t>
            </a:r>
            <a:r>
              <a:rPr lang="en-US" sz="2000"/>
              <a:t> Publishing Ltd.</a:t>
            </a:r>
            <a:endParaRPr lang="en-US" sz="20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90AF2-76CB-4960-8C20-050C6DD9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- MVC – 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975722-0358-744C-5C56-DE21C503D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Model</a:t>
            </a:r>
          </a:p>
          <a:p>
            <a:pPr algn="just"/>
            <a:r>
              <a:rPr lang="en-US" dirty="0"/>
              <a:t>Represents an individual database table (or a record from that table). Like “Company” or “Dog.”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b="1" dirty="0"/>
              <a:t>View</a:t>
            </a:r>
          </a:p>
          <a:p>
            <a:pPr algn="just"/>
            <a:r>
              <a:rPr lang="en-US" dirty="0"/>
              <a:t>Represents the template that outputs your data to the end user. Like “the login page template with this given set of HTML and CSS and JavaScript.”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b="1" dirty="0"/>
              <a:t>Controller</a:t>
            </a:r>
          </a:p>
          <a:p>
            <a:pPr algn="just"/>
            <a:r>
              <a:rPr lang="en-US" dirty="0"/>
              <a:t>Like a traffic cop, takes HTTP requests from the browser, gets the right data out of the database and other storage mechanisms, </a:t>
            </a:r>
            <a:r>
              <a:rPr lang="en-US" i="1" dirty="0"/>
              <a:t>validates user input</a:t>
            </a:r>
            <a:r>
              <a:rPr lang="en-US" dirty="0"/>
              <a:t>, and eventually sends a response back to the user.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6B422E-DC28-9EA2-2709-A589814B7F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72F1EA-2D29-EAA0-7485-388F0DDF8584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41B68-14E8-40B7-FAAA-77601656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– MVC -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FFA26-DB22-0204-6105-17AD21D4C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pic>
        <p:nvPicPr>
          <p:cNvPr id="5" name="Picture 2" descr="Image result for laravel mvc">
            <a:extLst>
              <a:ext uri="{FF2B5EF4-FFF2-40B4-BE49-F238E27FC236}">
                <a16:creationId xmlns:a16="http://schemas.microsoft.com/office/drawing/2014/main" id="{564A0734-B2F7-B703-4669-38EE6593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32" y="1357036"/>
            <a:ext cx="7679339" cy="48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DAF87A6-F3BB-BC26-0E0C-72A1A236DD9C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41B68-14E8-40B7-FAAA-77601656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– MVC - III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FFA26-DB22-0204-6105-17AD21D4C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6B2544-99F2-F98D-F3E8-0C8D2E71EF2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518A4B-BB2D-61AF-8D4D-DAD3B201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83" y="1268213"/>
            <a:ext cx="8519426" cy="54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62791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DA63C80-FBD9-4838-B648-A1F1CECD66E2}"/>
</file>

<file path=customXml/itemProps2.xml><?xml version="1.0" encoding="utf-8"?>
<ds:datastoreItem xmlns:ds="http://schemas.openxmlformats.org/officeDocument/2006/customXml" ds:itemID="{94388363-5119-4E70-B6DE-A8BFF4B5391C}"/>
</file>

<file path=customXml/itemProps3.xml><?xml version="1.0" encoding="utf-8"?>
<ds:datastoreItem xmlns:ds="http://schemas.openxmlformats.org/officeDocument/2006/customXml" ds:itemID="{7E355481-2A31-4B7B-B07E-8FF0E069E783}"/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40470</TotalTime>
  <Words>3724</Words>
  <Application>Microsoft Office PowerPoint</Application>
  <PresentationFormat>Panorámica</PresentationFormat>
  <Paragraphs>512</Paragraphs>
  <Slides>65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MS Gothic</vt:lpstr>
      <vt:lpstr>Arial</vt:lpstr>
      <vt:lpstr>Calibri</vt:lpstr>
      <vt:lpstr>Calibri Light</vt:lpstr>
      <vt:lpstr>Consolas</vt:lpstr>
      <vt:lpstr>Modelo centrado en el estudiante</vt:lpstr>
      <vt:lpstr>Nicolás Ramírez Vélez</vt:lpstr>
      <vt:lpstr>De la clase anterior…</vt:lpstr>
      <vt:lpstr>Agenda</vt:lpstr>
      <vt:lpstr>Django - Estructura de directorios</vt:lpstr>
      <vt:lpstr>Django - Estructura de directorios</vt:lpstr>
      <vt:lpstr>Django - Estructura de directorios</vt:lpstr>
      <vt:lpstr>Django - MVC – I</vt:lpstr>
      <vt:lpstr>Django – MVC - II</vt:lpstr>
      <vt:lpstr>Django – MVC - III</vt:lpstr>
      <vt:lpstr>Django – MVC - IV</vt:lpstr>
      <vt:lpstr>Django – MVC - V</vt:lpstr>
      <vt:lpstr>Django – MVC - VI</vt:lpstr>
      <vt:lpstr>Agenda</vt:lpstr>
      <vt:lpstr>Django Routing</vt:lpstr>
      <vt:lpstr>Rutas – Ejemplos </vt:lpstr>
      <vt:lpstr>Rutas – Anatomía de una URL</vt:lpstr>
      <vt:lpstr>Rutas – Caso para analizar 1</vt:lpstr>
      <vt:lpstr>Rutas – Trucos 1</vt:lpstr>
      <vt:lpstr>Rutas – Trucos 2</vt:lpstr>
      <vt:lpstr>Rutas – Patrones de Diseño</vt:lpstr>
      <vt:lpstr>Rutas – Patrones de Diseño</vt:lpstr>
      <vt:lpstr>Rutas – Patrones de Diseño</vt:lpstr>
      <vt:lpstr>Presentación de PowerPoint</vt:lpstr>
      <vt:lpstr>Presentación de PowerPoint</vt:lpstr>
      <vt:lpstr>Presentación de PowerPoint</vt:lpstr>
      <vt:lpstr>Presentación de PowerPoint</vt:lpstr>
      <vt:lpstr>Coding Standard</vt:lpstr>
      <vt:lpstr>Django – Coding Standard</vt:lpstr>
      <vt:lpstr>Agenda</vt:lpstr>
      <vt:lpstr>Views/Controladores</vt:lpstr>
      <vt:lpstr>Function vs. Class Based Views</vt:lpstr>
      <vt:lpstr>Function vs. Class Based Views</vt:lpstr>
      <vt:lpstr>Cargo Cult</vt:lpstr>
      <vt:lpstr>Presentación de PowerPoint</vt:lpstr>
      <vt:lpstr>Presentación de PowerPoint</vt:lpstr>
      <vt:lpstr>Vistas/Controladores – Patrones de Diseño I</vt:lpstr>
      <vt:lpstr>Vistas/Controladores – Patrones de Diseño I</vt:lpstr>
      <vt:lpstr>Vistas/Controladores – Patrones de Diseño I</vt:lpstr>
      <vt:lpstr>Vistas/Controladores – Patrones de Diseño I</vt:lpstr>
      <vt:lpstr>Vistas/Controladores – Patrones de Diseño I</vt:lpstr>
      <vt:lpstr>Vistas/Controladores – Patrones de Diseño I</vt:lpstr>
      <vt:lpstr>Vistas/Controladores – Patrones de Diseño II</vt:lpstr>
      <vt:lpstr>Vistas/Controladores – Patrones de Diseño II</vt:lpstr>
      <vt:lpstr>Vistas/Controladores – Patrones de Diseño II</vt:lpstr>
      <vt:lpstr>Agenda</vt:lpstr>
      <vt:lpstr>HTML Puro – El problema</vt:lpstr>
      <vt:lpstr>HTML Puro – El problema – II </vt:lpstr>
      <vt:lpstr>Lenguajes de plantillas (Template Lenguages)</vt:lpstr>
      <vt:lpstr>Templates/views</vt:lpstr>
      <vt:lpstr>Templates/views – Template Language </vt:lpstr>
      <vt:lpstr>Templates/views – Template Language </vt:lpstr>
      <vt:lpstr>Templates/views – Template Language </vt:lpstr>
      <vt:lpstr>Templates/views – Template Language </vt:lpstr>
      <vt:lpstr>Templates/views – Template Language </vt:lpstr>
      <vt:lpstr>Templates/views – Template Language </vt:lpstr>
      <vt:lpstr>Templates/views – Herencia I </vt:lpstr>
      <vt:lpstr>Templates/views – Herencia II </vt:lpstr>
      <vt:lpstr>Templates/views – Ejemplo de Herencia</vt:lpstr>
      <vt:lpstr>Template con datos del View</vt:lpstr>
      <vt:lpstr>Templates/views– Patrones de Diseño</vt:lpstr>
      <vt:lpstr>Templates/views– Patrones de Diseño</vt:lpstr>
      <vt:lpstr>Ejercicio</vt:lpstr>
      <vt:lpstr>Recapitulemos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Clases Aulas Admisiones</cp:lastModifiedBy>
  <cp:revision>508</cp:revision>
  <dcterms:created xsi:type="dcterms:W3CDTF">2019-04-28T13:56:44Z</dcterms:created>
  <dcterms:modified xsi:type="dcterms:W3CDTF">2024-08-14T13:30:45Z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</Properties>
</file>